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sldIdLst>
    <p:sldId id="333" r:id="rId2"/>
    <p:sldId id="322" r:id="rId3"/>
    <p:sldId id="297" r:id="rId4"/>
    <p:sldId id="298" r:id="rId5"/>
    <p:sldId id="299" r:id="rId6"/>
    <p:sldId id="300" r:id="rId7"/>
    <p:sldId id="301" r:id="rId8"/>
    <p:sldId id="302" r:id="rId9"/>
    <p:sldId id="303" r:id="rId10"/>
    <p:sldId id="326" r:id="rId11"/>
    <p:sldId id="304" r:id="rId12"/>
    <p:sldId id="328" r:id="rId13"/>
    <p:sldId id="315" r:id="rId14"/>
    <p:sldId id="327" r:id="rId15"/>
    <p:sldId id="305" r:id="rId16"/>
    <p:sldId id="306" r:id="rId17"/>
    <p:sldId id="307" r:id="rId18"/>
    <p:sldId id="308" r:id="rId19"/>
    <p:sldId id="309" r:id="rId20"/>
    <p:sldId id="310" r:id="rId21"/>
    <p:sldId id="312" r:id="rId22"/>
    <p:sldId id="329" r:id="rId23"/>
    <p:sldId id="311" r:id="rId24"/>
    <p:sldId id="330" r:id="rId25"/>
    <p:sldId id="331" r:id="rId26"/>
    <p:sldId id="332" r:id="rId27"/>
    <p:sldId id="321" r:id="rId28"/>
    <p:sldId id="324" r:id="rId29"/>
    <p:sldId id="325" r:id="rId30"/>
    <p:sldId id="323" r:id="rId31"/>
    <p:sldId id="273" r:id="rId32"/>
    <p:sldId id="274" r:id="rId33"/>
    <p:sldId id="275" r:id="rId34"/>
    <p:sldId id="276" r:id="rId35"/>
    <p:sldId id="277" r:id="rId36"/>
    <p:sldId id="278" r:id="rId37"/>
    <p:sldId id="279" r:id="rId38"/>
    <p:sldId id="280" r:id="rId39"/>
    <p:sldId id="281" r:id="rId40"/>
    <p:sldId id="282" r:id="rId4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FF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19" autoAdjust="0"/>
    <p:restoredTop sz="94660"/>
  </p:normalViewPr>
  <p:slideViewPr>
    <p:cSldViewPr>
      <p:cViewPr varScale="1">
        <p:scale>
          <a:sx n="118" d="100"/>
          <a:sy n="118" d="100"/>
        </p:scale>
        <p:origin x="180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2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512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033B5B7-7C3B-4B6D-BFA3-6AE1AC58A794}" type="slidenum">
              <a:rPr lang="en-US" altLang="en-US"/>
              <a:pPr>
                <a:defRPr/>
              </a:pPr>
              <a:t>‹#›</a:t>
            </a:fld>
            <a:endParaRPr lang="en-US" altLang="en-US"/>
          </a:p>
        </p:txBody>
      </p:sp>
    </p:spTree>
    <p:extLst>
      <p:ext uri="{BB962C8B-B14F-4D97-AF65-F5344CB8AC3E}">
        <p14:creationId xmlns:p14="http://schemas.microsoft.com/office/powerpoint/2010/main" val="26463044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3170979-B8D8-40CF-8A25-48AD5CBE0713}" type="slidenum">
              <a:rPr lang="sr-Cyrl-CS" altLang="en-US" sz="1200" smtClean="0"/>
              <a:pPr/>
              <a:t>2</a:t>
            </a:fld>
            <a:endParaRPr lang="sr-Cyrl-CS" altLang="en-US" sz="120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264289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0CFE60E-31B8-494E-9DDB-81E1AB0D27F8}" type="slidenum">
              <a:rPr lang="sr-Cyrl-CS" altLang="en-US" sz="1200" smtClean="0"/>
              <a:pPr/>
              <a:t>13</a:t>
            </a:fld>
            <a:endParaRPr lang="sr-Cyrl-C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487160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FF79C593-92C2-4BE6-86BD-8EA1F2CA4783}" type="slidenum">
              <a:rPr lang="sr-Cyrl-CS" altLang="en-US" sz="1200" smtClean="0"/>
              <a:pPr/>
              <a:t>22</a:t>
            </a:fld>
            <a:endParaRPr lang="sr-Cyrl-CS" alt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001806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B1B84E9-D398-47D6-B7F9-2F84B6E72351}" type="slidenum">
              <a:rPr lang="sr-Cyrl-CS" altLang="en-US" sz="1200" smtClean="0"/>
              <a:pPr/>
              <a:t>24</a:t>
            </a:fld>
            <a:endParaRPr lang="sr-Cyrl-CS" alt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956560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BD2F789E-4FC4-4F69-B40D-2A089FCA01EE}" type="slidenum">
              <a:rPr lang="sr-Cyrl-CS" altLang="en-US" sz="1200" smtClean="0"/>
              <a:pPr/>
              <a:t>25</a:t>
            </a:fld>
            <a:endParaRPr lang="sr-Cyrl-CS" alt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610536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195CF29-4799-4EEC-9478-5C55905F310B}" type="slidenum">
              <a:rPr lang="sr-Cyrl-CS" altLang="en-US" sz="1200" smtClean="0"/>
              <a:pPr/>
              <a:t>26</a:t>
            </a:fld>
            <a:endParaRPr lang="sr-Cyrl-CS" alt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505347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DCD8B84-09CE-4AEE-8FAB-3628A22F679B}" type="slidenum">
              <a:rPr lang="sr-Cyrl-CS" altLang="en-US" sz="1200" smtClean="0"/>
              <a:pPr/>
              <a:t>27</a:t>
            </a:fld>
            <a:endParaRPr lang="sr-Cyrl-CS" alt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3684241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1D25C92E-8053-4AC1-A215-BCCECCFDE661}" type="datetime1">
              <a:rPr lang="en-US" altLang="en-US"/>
              <a:pPr>
                <a:defRPr/>
              </a:pPr>
              <a:t>12/8/24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291A672-8E52-4B39-A93D-07FC8FCEDD50}" type="slidenum">
              <a:rPr lang="en-US" altLang="en-US"/>
              <a:pPr>
                <a:defRPr/>
              </a:pPr>
              <a:t>‹#›</a:t>
            </a:fld>
            <a:endParaRPr lang="en-US" altLang="en-US"/>
          </a:p>
        </p:txBody>
      </p:sp>
    </p:spTree>
    <p:extLst>
      <p:ext uri="{BB962C8B-B14F-4D97-AF65-F5344CB8AC3E}">
        <p14:creationId xmlns:p14="http://schemas.microsoft.com/office/powerpoint/2010/main" val="24473805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0711E903-AEA3-41EB-B4C2-71C2283A09AF}" type="datetime1">
              <a:rPr lang="en-US" altLang="en-US"/>
              <a:pPr>
                <a:defRPr/>
              </a:pPr>
              <a:t>12/8/24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5B3100B-62BC-4DC8-B12F-3DA09C04C1B4}" type="slidenum">
              <a:rPr lang="en-US" altLang="en-US"/>
              <a:pPr>
                <a:defRPr/>
              </a:pPr>
              <a:t>‹#›</a:t>
            </a:fld>
            <a:endParaRPr lang="en-US" altLang="en-US"/>
          </a:p>
        </p:txBody>
      </p:sp>
    </p:spTree>
    <p:extLst>
      <p:ext uri="{BB962C8B-B14F-4D97-AF65-F5344CB8AC3E}">
        <p14:creationId xmlns:p14="http://schemas.microsoft.com/office/powerpoint/2010/main" val="154686339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43750" y="0"/>
            <a:ext cx="20002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0"/>
            <a:ext cx="58483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0B6ECF94-57A5-4D02-B64E-74B31E7410E7}" type="datetime1">
              <a:rPr lang="en-US" altLang="en-US"/>
              <a:pPr>
                <a:defRPr/>
              </a:pPr>
              <a:t>12/8/24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D3CC400-3B5B-43D2-B7DF-F6818033E89D}" type="slidenum">
              <a:rPr lang="en-US" altLang="en-US"/>
              <a:pPr>
                <a:defRPr/>
              </a:pPr>
              <a:t>‹#›</a:t>
            </a:fld>
            <a:endParaRPr lang="en-US" altLang="en-US"/>
          </a:p>
        </p:txBody>
      </p:sp>
    </p:spTree>
    <p:extLst>
      <p:ext uri="{BB962C8B-B14F-4D97-AF65-F5344CB8AC3E}">
        <p14:creationId xmlns:p14="http://schemas.microsoft.com/office/powerpoint/2010/main" val="7514040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245225"/>
            <a:ext cx="2133600" cy="476250"/>
          </a:xfrm>
        </p:spPr>
        <p:txBody>
          <a:bodyPr/>
          <a:lstStyle>
            <a:lvl1pPr>
              <a:defRPr smtClean="0"/>
            </a:lvl1pPr>
          </a:lstStyle>
          <a:p>
            <a:pPr>
              <a:defRPr/>
            </a:pPr>
            <a:endParaRPr lang="sr-Cyrl-CS" altLang="en-US"/>
          </a:p>
        </p:txBody>
      </p:sp>
      <p:sp>
        <p:nvSpPr>
          <p:cNvPr id="4" name="Footer Placeholder 3"/>
          <p:cNvSpPr>
            <a:spLocks noGrp="1"/>
          </p:cNvSpPr>
          <p:nvPr>
            <p:ph type="ftr" sz="quarter" idx="11"/>
          </p:nvPr>
        </p:nvSpPr>
        <p:spPr>
          <a:xfrm>
            <a:off x="3124200" y="6245225"/>
            <a:ext cx="2895600" cy="476250"/>
          </a:xfrm>
        </p:spPr>
        <p:txBody>
          <a:bodyPr/>
          <a:lstStyle>
            <a:lvl1pPr>
              <a:defRPr smtClean="0"/>
            </a:lvl1pPr>
          </a:lstStyle>
          <a:p>
            <a:pPr>
              <a:defRPr/>
            </a:pPr>
            <a:endParaRPr lang="sr-Cyrl-CS"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smtClean="0"/>
            </a:lvl1pPr>
          </a:lstStyle>
          <a:p>
            <a:pPr>
              <a:defRPr/>
            </a:pPr>
            <a:fld id="{1AA3129F-00D9-44C9-805D-66AA5789E0DC}" type="slidenum">
              <a:rPr lang="sr-Cyrl-CS" altLang="en-US"/>
              <a:pPr>
                <a:defRPr/>
              </a:pPr>
              <a:t>‹#›</a:t>
            </a:fld>
            <a:endParaRPr lang="sr-Cyrl-CS" altLang="en-US"/>
          </a:p>
        </p:txBody>
      </p:sp>
    </p:spTree>
    <p:extLst>
      <p:ext uri="{BB962C8B-B14F-4D97-AF65-F5344CB8AC3E}">
        <p14:creationId xmlns:p14="http://schemas.microsoft.com/office/powerpoint/2010/main" val="804193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FDAA0CD9-B682-4AED-AA7A-998C21F6D80E}" type="datetime1">
              <a:rPr lang="en-US" altLang="en-US"/>
              <a:pPr>
                <a:defRPr/>
              </a:pPr>
              <a:t>12/8/24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09B08CE-40BC-42FE-ACDA-4EEF227ECC3F}" type="slidenum">
              <a:rPr lang="en-US" altLang="en-US"/>
              <a:pPr>
                <a:defRPr/>
              </a:pPr>
              <a:t>‹#›</a:t>
            </a:fld>
            <a:endParaRPr lang="en-US" altLang="en-US"/>
          </a:p>
        </p:txBody>
      </p:sp>
    </p:spTree>
    <p:extLst>
      <p:ext uri="{BB962C8B-B14F-4D97-AF65-F5344CB8AC3E}">
        <p14:creationId xmlns:p14="http://schemas.microsoft.com/office/powerpoint/2010/main" val="224050415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50F1133-5AFB-4056-BA48-BEF685441F38}" type="datetime1">
              <a:rPr lang="en-US" altLang="en-US"/>
              <a:pPr>
                <a:defRPr/>
              </a:pPr>
              <a:t>12/8/24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4233DFA-341C-430E-B62D-DE1360340872}" type="slidenum">
              <a:rPr lang="en-US" altLang="en-US"/>
              <a:pPr>
                <a:defRPr/>
              </a:pPr>
              <a:t>‹#›</a:t>
            </a:fld>
            <a:endParaRPr lang="en-US" altLang="en-US"/>
          </a:p>
        </p:txBody>
      </p:sp>
    </p:spTree>
    <p:extLst>
      <p:ext uri="{BB962C8B-B14F-4D97-AF65-F5344CB8AC3E}">
        <p14:creationId xmlns:p14="http://schemas.microsoft.com/office/powerpoint/2010/main" val="51967652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3000" y="1143000"/>
            <a:ext cx="38100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143000"/>
            <a:ext cx="38100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ABBF15DC-08BB-4281-82B4-C322A9F0E81C}" type="datetime1">
              <a:rPr lang="en-US" altLang="en-US"/>
              <a:pPr>
                <a:defRPr/>
              </a:pPr>
              <a:t>12/8/24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09CA1BB-88ED-4B32-AF24-F4AE954B925D}" type="slidenum">
              <a:rPr lang="en-US" altLang="en-US"/>
              <a:pPr>
                <a:defRPr/>
              </a:pPr>
              <a:t>‹#›</a:t>
            </a:fld>
            <a:endParaRPr lang="en-US" altLang="en-US"/>
          </a:p>
        </p:txBody>
      </p:sp>
    </p:spTree>
    <p:extLst>
      <p:ext uri="{BB962C8B-B14F-4D97-AF65-F5344CB8AC3E}">
        <p14:creationId xmlns:p14="http://schemas.microsoft.com/office/powerpoint/2010/main" val="33186962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998F8309-60EA-4449-A737-36C01C96FACA}" type="datetime1">
              <a:rPr lang="en-US" altLang="en-US"/>
              <a:pPr>
                <a:defRPr/>
              </a:pPr>
              <a:t>12/8/24</a:t>
            </a:fld>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7D1E017A-F72B-41DA-AC13-031032C20120}" type="slidenum">
              <a:rPr lang="en-US" altLang="en-US"/>
              <a:pPr>
                <a:defRPr/>
              </a:pPr>
              <a:t>‹#›</a:t>
            </a:fld>
            <a:endParaRPr lang="en-US" altLang="en-US"/>
          </a:p>
        </p:txBody>
      </p:sp>
    </p:spTree>
    <p:extLst>
      <p:ext uri="{BB962C8B-B14F-4D97-AF65-F5344CB8AC3E}">
        <p14:creationId xmlns:p14="http://schemas.microsoft.com/office/powerpoint/2010/main" val="354074558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308A676F-4F83-47B6-8594-528A460F169A}" type="datetime1">
              <a:rPr lang="en-US" altLang="en-US"/>
              <a:pPr>
                <a:defRPr/>
              </a:pPr>
              <a:t>12/8/24</a:t>
            </a:fld>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D026277-2E12-47F8-A23D-9F2F65CEC068}" type="slidenum">
              <a:rPr lang="en-US" altLang="en-US"/>
              <a:pPr>
                <a:defRPr/>
              </a:pPr>
              <a:t>‹#›</a:t>
            </a:fld>
            <a:endParaRPr lang="en-US" altLang="en-US"/>
          </a:p>
        </p:txBody>
      </p:sp>
    </p:spTree>
    <p:extLst>
      <p:ext uri="{BB962C8B-B14F-4D97-AF65-F5344CB8AC3E}">
        <p14:creationId xmlns:p14="http://schemas.microsoft.com/office/powerpoint/2010/main" val="283276495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CC3B816C-4F19-49DF-801B-1568F7099E6D}" type="datetime1">
              <a:rPr lang="en-US" altLang="en-US"/>
              <a:pPr>
                <a:defRPr/>
              </a:pPr>
              <a:t>12/8/24</a:t>
            </a:fld>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1A02517-7B62-4898-ABDB-F56AA7FC523E}" type="slidenum">
              <a:rPr lang="en-US" altLang="en-US"/>
              <a:pPr>
                <a:defRPr/>
              </a:pPr>
              <a:t>‹#›</a:t>
            </a:fld>
            <a:endParaRPr lang="en-US" altLang="en-US"/>
          </a:p>
        </p:txBody>
      </p:sp>
    </p:spTree>
    <p:extLst>
      <p:ext uri="{BB962C8B-B14F-4D97-AF65-F5344CB8AC3E}">
        <p14:creationId xmlns:p14="http://schemas.microsoft.com/office/powerpoint/2010/main" val="317106116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A324429-2D01-4EDD-949D-0B90FCEDD1D4}" type="datetime1">
              <a:rPr lang="en-US" altLang="en-US"/>
              <a:pPr>
                <a:defRPr/>
              </a:pPr>
              <a:t>12/8/24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3C6D7BF-EDDA-440E-B264-8F05BF39EDC1}" type="slidenum">
              <a:rPr lang="en-US" altLang="en-US"/>
              <a:pPr>
                <a:defRPr/>
              </a:pPr>
              <a:t>‹#›</a:t>
            </a:fld>
            <a:endParaRPr lang="en-US" altLang="en-US"/>
          </a:p>
        </p:txBody>
      </p:sp>
    </p:spTree>
    <p:extLst>
      <p:ext uri="{BB962C8B-B14F-4D97-AF65-F5344CB8AC3E}">
        <p14:creationId xmlns:p14="http://schemas.microsoft.com/office/powerpoint/2010/main" val="307748624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9E8FC30-F473-4A17-9D92-41B1024B2439}" type="datetime1">
              <a:rPr lang="en-US" altLang="en-US"/>
              <a:pPr>
                <a:defRPr/>
              </a:pPr>
              <a:t>12/8/24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F4E891C-EE06-4266-A6D2-91A4DC2AA086}" type="slidenum">
              <a:rPr lang="en-US" altLang="en-US"/>
              <a:pPr>
                <a:defRPr/>
              </a:pPr>
              <a:t>‹#›</a:t>
            </a:fld>
            <a:endParaRPr lang="en-US" altLang="en-US"/>
          </a:p>
        </p:txBody>
      </p:sp>
    </p:spTree>
    <p:extLst>
      <p:ext uri="{BB962C8B-B14F-4D97-AF65-F5344CB8AC3E}">
        <p14:creationId xmlns:p14="http://schemas.microsoft.com/office/powerpoint/2010/main" val="26073220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057400" y="0"/>
            <a:ext cx="7086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1143000" y="1143000"/>
            <a:ext cx="7772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1143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CC3300"/>
                </a:solidFill>
              </a:defRPr>
            </a:lvl1pPr>
          </a:lstStyle>
          <a:p>
            <a:pPr>
              <a:defRPr/>
            </a:pPr>
            <a:fld id="{7B9B1EA0-CF6A-4294-B078-B43BD95DD809}" type="datetime1">
              <a:rPr lang="en-US" altLang="en-US"/>
              <a:pPr>
                <a:defRPr/>
              </a:pPr>
              <a:t>12/8/24</a:t>
            </a:fld>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7696200" y="6400800"/>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CC3300"/>
                </a:solidFill>
              </a:defRPr>
            </a:lvl1pPr>
          </a:lstStyle>
          <a:p>
            <a:pPr>
              <a:defRPr/>
            </a:pPr>
            <a:fld id="{D2B2784C-DD40-4EE4-B507-A85D0B4EDCA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hf hdr="0" ftr="0"/>
  <p:txStyles>
    <p:titleStyle>
      <a:lvl1pPr algn="r" rtl="0" eaLnBrk="0" fontAlgn="base" hangingPunct="0">
        <a:spcBef>
          <a:spcPct val="0"/>
        </a:spcBef>
        <a:spcAft>
          <a:spcPct val="0"/>
        </a:spcAft>
        <a:defRPr sz="3600" b="1" kern="1200">
          <a:solidFill>
            <a:srgbClr val="CC3300"/>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2pPr>
      <a:lvl3pPr algn="r" rtl="0" eaLnBrk="0" fontAlgn="base" hangingPunct="0">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3pPr>
      <a:lvl4pPr algn="r" rtl="0" eaLnBrk="0" fontAlgn="base" hangingPunct="0">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4pPr>
      <a:lvl5pPr algn="r" rtl="0" eaLnBrk="0" fontAlgn="base" hangingPunct="0">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5pPr>
      <a:lvl6pPr marL="457200" algn="r" rtl="0" fontAlgn="base">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6pPr>
      <a:lvl7pPr marL="914400" algn="r" rtl="0" fontAlgn="base">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7pPr>
      <a:lvl8pPr marL="1371600" algn="r" rtl="0" fontAlgn="base">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8pPr>
      <a:lvl9pPr marL="1828800" algn="r" rtl="0" fontAlgn="base">
        <a:spcBef>
          <a:spcPct val="0"/>
        </a:spcBef>
        <a:spcAft>
          <a:spcPct val="0"/>
        </a:spcAft>
        <a:defRPr sz="3600" b="1">
          <a:solidFill>
            <a:srgbClr val="CC3300"/>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rgbClr val="FFFF00"/>
        </a:buClr>
        <a:buSzPct val="110000"/>
        <a:buFont typeface="Wingdings" panose="05000000000000000000" pitchFamily="2" charset="2"/>
        <a:buChar char="v"/>
        <a:defRPr sz="2400" b="1" kern="1200">
          <a:solidFill>
            <a:srgbClr val="CC3300"/>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har char="–"/>
        <a:defRPr sz="2000" b="1" kern="1200">
          <a:solidFill>
            <a:srgbClr val="CC3300"/>
          </a:solidFill>
          <a:effectLst>
            <a:outerShdw blurRad="38100" dist="38100" dir="2700000" algn="tl">
              <a:srgbClr val="C0C0C0"/>
            </a:outerShdw>
          </a:effectLst>
          <a:latin typeface="+mn-lt"/>
          <a:ea typeface="+mn-ea"/>
          <a:cs typeface="+mn-cs"/>
        </a:defRPr>
      </a:lvl2pPr>
      <a:lvl3pPr marL="1143000" indent="-228600" algn="l" rtl="0" eaLnBrk="0" fontAlgn="base" hangingPunct="0">
        <a:spcBef>
          <a:spcPct val="20000"/>
        </a:spcBef>
        <a:spcAft>
          <a:spcPct val="0"/>
        </a:spcAft>
        <a:buChar char="•"/>
        <a:defRPr b="1" kern="1200">
          <a:solidFill>
            <a:srgbClr val="CC3300"/>
          </a:solidFill>
          <a:effectLst>
            <a:outerShdw blurRad="38100" dist="38100" dir="2700000" algn="tl">
              <a:srgbClr val="C0C0C0"/>
            </a:outerShdw>
          </a:effectLst>
          <a:latin typeface="+mn-lt"/>
          <a:ea typeface="+mn-ea"/>
          <a:cs typeface="+mn-cs"/>
        </a:defRPr>
      </a:lvl3pPr>
      <a:lvl4pPr marL="1600200" indent="-228600" algn="l" rtl="0" eaLnBrk="0" fontAlgn="base" hangingPunct="0">
        <a:spcBef>
          <a:spcPct val="20000"/>
        </a:spcBef>
        <a:spcAft>
          <a:spcPct val="0"/>
        </a:spcAft>
        <a:buChar char="–"/>
        <a:defRPr kern="1200">
          <a:solidFill>
            <a:srgbClr val="CC3300"/>
          </a:solidFill>
          <a:effectLst>
            <a:outerShdw blurRad="38100" dist="38100" dir="2700000" algn="tl">
              <a:srgbClr val="C0C0C0"/>
            </a:outerShdw>
          </a:effectLst>
          <a:latin typeface="+mn-lt"/>
          <a:ea typeface="+mn-ea"/>
          <a:cs typeface="+mn-cs"/>
        </a:defRPr>
      </a:lvl4pPr>
      <a:lvl5pPr marL="2057400" indent="-228600" algn="l" rtl="0" eaLnBrk="0" fontAlgn="base" hangingPunct="0">
        <a:spcBef>
          <a:spcPct val="20000"/>
        </a:spcBef>
        <a:spcAft>
          <a:spcPct val="0"/>
        </a:spcAft>
        <a:buChar char="»"/>
        <a:defRPr sz="1600" kern="1200">
          <a:solidFill>
            <a:srgbClr val="CC3300"/>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jpeg"/><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hyperlink" Target="http://en.wikipedia.org/wiki/File:Feed_Mixer.jpg" TargetMode="Externa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2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slideLayout" Target="../slideLayouts/slideLayout6.xml"/><Relationship Id="rId4" Type="http://schemas.openxmlformats.org/officeDocument/2006/relationships/video" Target="../media/media2.mp4"/></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wmf"/><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wm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www.fsh-jabuka.rs/PagesRS/www.fsh-jabuka.rs/webshopimg/cea6b84e-4360-4fa7-afbe-38b358350cbb.jpg"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8.wmf"/><Relationship Id="rId4" Type="http://schemas.openxmlformats.org/officeDocument/2006/relationships/image" Target="../media/image37.w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7ACEAD-3C18-408D-9855-381EC9753905}"/>
              </a:ext>
            </a:extLst>
          </p:cNvPr>
          <p:cNvSpPr txBox="1"/>
          <p:nvPr/>
        </p:nvSpPr>
        <p:spPr>
          <a:xfrm>
            <a:off x="2987824" y="980728"/>
            <a:ext cx="4608538" cy="1107996"/>
          </a:xfrm>
          <a:prstGeom prst="rect">
            <a:avLst/>
          </a:prstGeom>
          <a:noFill/>
        </p:spPr>
        <p:txBody>
          <a:bodyPr wrap="square" rtlCol="0">
            <a:spAutoFit/>
          </a:bodyPr>
          <a:lstStyle/>
          <a:p>
            <a:r>
              <a:rPr lang="en-US" sz="6600" dirty="0">
                <a:latin typeface="+mj-lt"/>
              </a:rPr>
              <a:t>12</a:t>
            </a:r>
            <a:r>
              <a:rPr lang="sr-Latn-RS" sz="6600" dirty="0">
                <a:latin typeface="+mj-lt"/>
              </a:rPr>
              <a:t>. VEŽBA</a:t>
            </a:r>
            <a:endParaRPr lang="en-US" sz="6600" dirty="0">
              <a:latin typeface="+mj-lt"/>
            </a:endParaRPr>
          </a:p>
        </p:txBody>
      </p:sp>
      <p:sp>
        <p:nvSpPr>
          <p:cNvPr id="5" name="TextBox 4">
            <a:extLst>
              <a:ext uri="{FF2B5EF4-FFF2-40B4-BE49-F238E27FC236}">
                <a16:creationId xmlns:a16="http://schemas.microsoft.com/office/drawing/2014/main" id="{994DCF35-5795-4393-BE89-1C5751B841AA}"/>
              </a:ext>
            </a:extLst>
          </p:cNvPr>
          <p:cNvSpPr txBox="1"/>
          <p:nvPr/>
        </p:nvSpPr>
        <p:spPr>
          <a:xfrm>
            <a:off x="1332738" y="2737951"/>
            <a:ext cx="7811262" cy="3139321"/>
          </a:xfrm>
          <a:prstGeom prst="rect">
            <a:avLst/>
          </a:prstGeom>
          <a:noFill/>
        </p:spPr>
        <p:txBody>
          <a:bodyPr wrap="square" rtlCol="0">
            <a:spAutoFit/>
          </a:bodyPr>
          <a:lstStyle/>
          <a:p>
            <a:pPr algn="ctr"/>
            <a:r>
              <a:rPr lang="en-US" sz="4950" dirty="0">
                <a:latin typeface="+mj-lt"/>
              </a:rPr>
              <a:t>POZNAVANJE HRANIVA</a:t>
            </a:r>
            <a:r>
              <a:rPr lang="sr-Latn-RS" sz="4950" dirty="0">
                <a:latin typeface="+mj-lt"/>
              </a:rPr>
              <a:t>: </a:t>
            </a:r>
            <a:r>
              <a:rPr lang="en-US" sz="4950" dirty="0">
                <a:latin typeface="+mj-lt"/>
              </a:rPr>
              <a:t>KRMNE SME</a:t>
            </a:r>
            <a:r>
              <a:rPr lang="sr-Latn-RS" sz="4950" dirty="0">
                <a:latin typeface="+mj-lt"/>
              </a:rPr>
              <a:t>ŠE</a:t>
            </a:r>
          </a:p>
          <a:p>
            <a:pPr algn="ctr"/>
            <a:r>
              <a:rPr lang="sr-Latn-RS" sz="4950" dirty="0">
                <a:latin typeface="+mj-lt"/>
              </a:rPr>
              <a:t>HIGIJENSKA OCENA:</a:t>
            </a:r>
          </a:p>
          <a:p>
            <a:pPr algn="ctr"/>
            <a:r>
              <a:rPr lang="sr-Latn-RS" sz="4950" dirty="0">
                <a:latin typeface="+mj-lt"/>
              </a:rPr>
              <a:t>KRMNE SMEŠE</a:t>
            </a:r>
            <a:endParaRPr lang="en-US" sz="4950" dirty="0">
              <a:latin typeface="+mj-lt"/>
            </a:endParaRPr>
          </a:p>
        </p:txBody>
      </p:sp>
    </p:spTree>
    <p:extLst>
      <p:ext uri="{BB962C8B-B14F-4D97-AF65-F5344CB8AC3E}">
        <p14:creationId xmlns:p14="http://schemas.microsoft.com/office/powerpoint/2010/main" val="415908235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BAC85613-2AB7-44F5-9DFD-E9BFA671EA98}"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4339"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59D6B34-966A-477F-8A21-88A74AC357D8}" type="slidenum">
              <a:rPr lang="en-US" altLang="en-US" sz="1400" b="0" smtClean="0">
                <a:latin typeface="Times New Roman" panose="02020603050405020304" pitchFamily="18" charset="0"/>
              </a:rPr>
              <a:pPr>
                <a:spcBef>
                  <a:spcPct val="0"/>
                </a:spcBef>
                <a:buClrTx/>
                <a:buSzTx/>
                <a:buFontTx/>
                <a:buNone/>
              </a:pPr>
              <a:t>10</a:t>
            </a:fld>
            <a:endParaRPr lang="en-US" altLang="en-US" sz="1400" b="0">
              <a:latin typeface="Times New Roman" panose="02020603050405020304" pitchFamily="18" charset="0"/>
            </a:endParaRPr>
          </a:p>
        </p:txBody>
      </p:sp>
      <p:pic>
        <p:nvPicPr>
          <p:cNvPr id="14341" name="Picture 4" descr="Hammermill at the Kansas State University Grain Science Feed Mill"/>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8313" y="1773238"/>
            <a:ext cx="4484687" cy="374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42" name="Picture 7" descr="Roller Mill at the Kansas State University Grain Science Feed Mi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24463" y="1773238"/>
            <a:ext cx="3887787" cy="374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F2C19449-AB60-4B86-978C-D86BCB3E28C1}"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5363"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25DB3392-9E2B-4BC2-BE56-1E2A019FA366}" type="slidenum">
              <a:rPr lang="en-US" altLang="en-US" sz="1400" b="0" smtClean="0">
                <a:latin typeface="Times New Roman" panose="02020603050405020304" pitchFamily="18" charset="0"/>
              </a:rPr>
              <a:pPr>
                <a:spcBef>
                  <a:spcPct val="0"/>
                </a:spcBef>
                <a:buClrTx/>
                <a:buSzTx/>
                <a:buFontTx/>
                <a:buNone/>
              </a:pPr>
              <a:t>11</a:t>
            </a:fld>
            <a:endParaRPr lang="en-US" altLang="en-US" sz="1400" b="0">
              <a:latin typeface="Times New Roman" panose="02020603050405020304" pitchFamily="18" charset="0"/>
            </a:endParaRPr>
          </a:p>
        </p:txBody>
      </p:sp>
      <p:sp>
        <p:nvSpPr>
          <p:cNvPr id="238594" name="Rectangle 2"/>
          <p:cNvSpPr>
            <a:spLocks noGrp="1" noChangeArrowheads="1"/>
          </p:cNvSpPr>
          <p:nvPr>
            <p:ph type="title"/>
          </p:nvPr>
        </p:nvSpPr>
        <p:spPr/>
        <p:txBody>
          <a:bodyPr/>
          <a:lstStyle/>
          <a:p>
            <a:pPr eaLnBrk="1" hangingPunct="1">
              <a:defRPr/>
            </a:pPr>
            <a:r>
              <a:rPr lang="hr-HR" altLang="en-US"/>
              <a:t>MEŠALICA</a:t>
            </a:r>
            <a:endParaRPr lang="en-US" altLang="en-US"/>
          </a:p>
        </p:txBody>
      </p:sp>
      <p:pic>
        <p:nvPicPr>
          <p:cNvPr id="15365" name="Picture 3" descr="C:\Aradni\Slike\Scan\mesalica dno.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23950" y="3943350"/>
            <a:ext cx="4591050"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4" descr="C:\Aradni\Slike\Scan\mesalica lopatice.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54725" y="2057400"/>
            <a:ext cx="303212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5" descr="C:\Aradni\Slike\Scan\MESALICA.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81100" y="133350"/>
            <a:ext cx="4267200" cy="336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598" name="Text Box 6"/>
          <p:cNvSpPr txBox="1">
            <a:spLocks noChangeArrowheads="1"/>
          </p:cNvSpPr>
          <p:nvPr/>
        </p:nvSpPr>
        <p:spPr bwMode="auto">
          <a:xfrm>
            <a:off x="7010400" y="1447800"/>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lopatice</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
        <p:nvSpPr>
          <p:cNvPr id="238599" name="Text Box 7"/>
          <p:cNvSpPr txBox="1">
            <a:spLocks noChangeArrowheads="1"/>
          </p:cNvSpPr>
          <p:nvPr/>
        </p:nvSpPr>
        <p:spPr bwMode="auto">
          <a:xfrm>
            <a:off x="1828800" y="3505200"/>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donji otvor</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Date Placeholder 2"/>
          <p:cNvSpPr>
            <a:spLocks noGrp="1"/>
          </p:cNvSpPr>
          <p:nvPr>
            <p:ph type="dt" sz="quarter" idx="10"/>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DD40CC8-2ACA-44DF-9403-FE59C3B90EAA}" type="datetime1">
              <a:rPr lang="en-US" altLang="en-US" sz="1400" smtClean="0">
                <a:solidFill>
                  <a:srgbClr val="CC3300"/>
                </a:solidFill>
              </a:rPr>
              <a:pPr/>
              <a:t>12/8/24</a:t>
            </a:fld>
            <a:endParaRPr lang="en-US" altLang="en-US" sz="1400">
              <a:solidFill>
                <a:srgbClr val="CC3300"/>
              </a:solidFill>
            </a:endParaRPr>
          </a:p>
        </p:txBody>
      </p:sp>
      <p:sp>
        <p:nvSpPr>
          <p:cNvPr id="16388" name="Slide Number Placeholder 3"/>
          <p:cNvSpPr>
            <a:spLocks noGrp="1"/>
          </p:cNvSpPr>
          <p:nvPr>
            <p:ph type="sldNum" sz="quarter" idx="12"/>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6743667-4B8D-4D0B-A5E6-A68E60E02C72}" type="slidenum">
              <a:rPr lang="en-US" altLang="en-US" sz="1400" smtClean="0">
                <a:solidFill>
                  <a:srgbClr val="CC3300"/>
                </a:solidFill>
              </a:rPr>
              <a:pPr/>
              <a:t>12</a:t>
            </a:fld>
            <a:endParaRPr lang="en-US" altLang="en-US" sz="1400">
              <a:solidFill>
                <a:srgbClr val="CC3300"/>
              </a:solidFill>
            </a:endParaRP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1840" y="620688"/>
            <a:ext cx="4117386" cy="5489848"/>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1198563" y="260350"/>
            <a:ext cx="5965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Stepen homogenosti 1:10.000  - 1:100.000</a:t>
            </a:r>
            <a:endParaRPr lang="sr-Cyrl-CS" altLang="en-US"/>
          </a:p>
        </p:txBody>
      </p:sp>
      <p:pic>
        <p:nvPicPr>
          <p:cNvPr id="19467" name="Picture 11" descr="Inside view of a custom mix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26050" y="4365625"/>
            <a:ext cx="3744913"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13" descr="large mobile drum mixe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38225" y="4378325"/>
            <a:ext cx="2160588"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0" name="Text Box 14"/>
          <p:cNvSpPr txBox="1">
            <a:spLocks noChangeArrowheads="1"/>
          </p:cNvSpPr>
          <p:nvPr/>
        </p:nvSpPr>
        <p:spPr bwMode="auto">
          <a:xfrm>
            <a:off x="1146175" y="755650"/>
            <a:ext cx="2251075" cy="257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268288" indent="-268288">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lnSpc>
                <a:spcPct val="170000"/>
              </a:lnSpc>
              <a:defRPr/>
            </a:pPr>
            <a:r>
              <a:rPr lang="sr-Latn-CS" altLang="en-US">
                <a:effectLst>
                  <a:outerShdw blurRad="38100" dist="38100" dir="2700000" algn="tl">
                    <a:srgbClr val="C0C0C0"/>
                  </a:outerShdw>
                </a:effectLst>
              </a:rPr>
              <a:t>Mešalice</a:t>
            </a:r>
          </a:p>
          <a:p>
            <a:pPr>
              <a:lnSpc>
                <a:spcPct val="170000"/>
              </a:lnSpc>
              <a:buFont typeface="Wingdings" panose="05000000000000000000" pitchFamily="2" charset="2"/>
              <a:buChar char="ü"/>
              <a:defRPr/>
            </a:pPr>
            <a:r>
              <a:rPr lang="sr-Latn-CS" altLang="en-US"/>
              <a:t>Horizontalne </a:t>
            </a:r>
          </a:p>
          <a:p>
            <a:pPr>
              <a:lnSpc>
                <a:spcPct val="170000"/>
              </a:lnSpc>
              <a:buFont typeface="Wingdings" panose="05000000000000000000" pitchFamily="2" charset="2"/>
              <a:buChar char="ü"/>
              <a:defRPr/>
            </a:pPr>
            <a:endParaRPr lang="sr-Latn-CS" altLang="en-US"/>
          </a:p>
          <a:p>
            <a:pPr>
              <a:lnSpc>
                <a:spcPct val="170000"/>
              </a:lnSpc>
              <a:buFont typeface="Wingdings" panose="05000000000000000000" pitchFamily="2" charset="2"/>
              <a:buNone/>
              <a:defRPr/>
            </a:pPr>
            <a:endParaRPr lang="sr-Cyrl-CS" altLang="en-US"/>
          </a:p>
        </p:txBody>
      </p:sp>
      <p:pic>
        <p:nvPicPr>
          <p:cNvPr id="19472" name="Picture 16" descr="250px-Feed_Mixer">
            <a:hlinkClick r:id="rId5"/>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492500" y="981075"/>
            <a:ext cx="1733550"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18" descr="x5738e3l"/>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164388" y="830263"/>
            <a:ext cx="1484312" cy="131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0" descr="ANd9GcQeM66IXIWM2KcIm2z57uMuAn1CfRG2GDPusT3sBMxF3HyEfurT"/>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749675" y="2959100"/>
            <a:ext cx="147637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Rectangle 21"/>
          <p:cNvSpPr>
            <a:spLocks noChangeArrowheads="1"/>
          </p:cNvSpPr>
          <p:nvPr/>
        </p:nvSpPr>
        <p:spPr bwMode="auto">
          <a:xfrm>
            <a:off x="1146175" y="2401888"/>
            <a:ext cx="457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buFont typeface="Wingdings" panose="05000000000000000000" pitchFamily="2" charset="2"/>
              <a:buChar char="ü"/>
            </a:pPr>
            <a:r>
              <a:rPr lang="sr-Latn-CS" altLang="en-US"/>
              <a:t> Vertikalne</a:t>
            </a:r>
          </a:p>
        </p:txBody>
      </p:sp>
      <p:sp>
        <p:nvSpPr>
          <p:cNvPr id="19478" name="Rectangle 22"/>
          <p:cNvSpPr>
            <a:spLocks noChangeArrowheads="1"/>
          </p:cNvSpPr>
          <p:nvPr/>
        </p:nvSpPr>
        <p:spPr bwMode="auto">
          <a:xfrm>
            <a:off x="1219200" y="3194050"/>
            <a:ext cx="2374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buFont typeface="Wingdings" panose="05000000000000000000" pitchFamily="2" charset="2"/>
              <a:buChar char="ü"/>
            </a:pPr>
            <a:r>
              <a:rPr lang="sr-Latn-CS" altLang="en-US"/>
              <a:t> Kombinovane</a:t>
            </a:r>
            <a:endParaRPr lang="sr-Cyrl-C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470"/>
                                        </p:tgtEl>
                                        <p:attrNameLst>
                                          <p:attrName>style.visibility</p:attrName>
                                        </p:attrNameLst>
                                      </p:cBhvr>
                                      <p:to>
                                        <p:strVal val="visible"/>
                                      </p:to>
                                    </p:set>
                                    <p:animEffect transition="in" filter="diamond(in)">
                                      <p:cBhvr>
                                        <p:cTn id="7" dur="500"/>
                                        <p:tgtEl>
                                          <p:spTgt spid="19470"/>
                                        </p:tgtEl>
                                      </p:cBhvr>
                                    </p:animEffect>
                                  </p:childTnLst>
                                </p:cTn>
                              </p:par>
                              <p:par>
                                <p:cTn id="8" presetID="8" presetClass="entr" presetSubtype="16" fill="hold" nodeType="withEffect">
                                  <p:stCondLst>
                                    <p:cond delay="0"/>
                                  </p:stCondLst>
                                  <p:childTnLst>
                                    <p:set>
                                      <p:cBhvr>
                                        <p:cTn id="9" dur="1" fill="hold">
                                          <p:stCondLst>
                                            <p:cond delay="0"/>
                                          </p:stCondLst>
                                        </p:cTn>
                                        <p:tgtEl>
                                          <p:spTgt spid="19472"/>
                                        </p:tgtEl>
                                        <p:attrNameLst>
                                          <p:attrName>style.visibility</p:attrName>
                                        </p:attrNameLst>
                                      </p:cBhvr>
                                      <p:to>
                                        <p:strVal val="visible"/>
                                      </p:to>
                                    </p:set>
                                    <p:animEffect transition="in" filter="diamond(in)">
                                      <p:cBhvr>
                                        <p:cTn id="10" dur="500"/>
                                        <p:tgtEl>
                                          <p:spTgt spid="19472"/>
                                        </p:tgtEl>
                                      </p:cBhvr>
                                    </p:animEffect>
                                  </p:childTnLst>
                                </p:cTn>
                              </p:par>
                              <p:par>
                                <p:cTn id="11" presetID="8" presetClass="entr" presetSubtype="16" fill="hold" nodeType="withEffect">
                                  <p:stCondLst>
                                    <p:cond delay="0"/>
                                  </p:stCondLst>
                                  <p:childTnLst>
                                    <p:set>
                                      <p:cBhvr>
                                        <p:cTn id="12" dur="1" fill="hold">
                                          <p:stCondLst>
                                            <p:cond delay="0"/>
                                          </p:stCondLst>
                                        </p:cTn>
                                        <p:tgtEl>
                                          <p:spTgt spid="19474"/>
                                        </p:tgtEl>
                                        <p:attrNameLst>
                                          <p:attrName>style.visibility</p:attrName>
                                        </p:attrNameLst>
                                      </p:cBhvr>
                                      <p:to>
                                        <p:strVal val="visible"/>
                                      </p:to>
                                    </p:set>
                                    <p:animEffect transition="in" filter="diamond(in)">
                                      <p:cBhvr>
                                        <p:cTn id="13" dur="500"/>
                                        <p:tgtEl>
                                          <p:spTgt spid="1947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477"/>
                                        </p:tgtEl>
                                        <p:attrNameLst>
                                          <p:attrName>style.visibility</p:attrName>
                                        </p:attrNameLst>
                                      </p:cBhvr>
                                      <p:to>
                                        <p:strVal val="visible"/>
                                      </p:to>
                                    </p:set>
                                    <p:anim calcmode="lin" valueType="num">
                                      <p:cBhvr additive="base">
                                        <p:cTn id="18" dur="500" fill="hold"/>
                                        <p:tgtEl>
                                          <p:spTgt spid="19477"/>
                                        </p:tgtEl>
                                        <p:attrNameLst>
                                          <p:attrName>ppt_x</p:attrName>
                                        </p:attrNameLst>
                                      </p:cBhvr>
                                      <p:tavLst>
                                        <p:tav tm="0">
                                          <p:val>
                                            <p:strVal val="#ppt_x"/>
                                          </p:val>
                                        </p:tav>
                                        <p:tav tm="100000">
                                          <p:val>
                                            <p:strVal val="#ppt_x"/>
                                          </p:val>
                                        </p:tav>
                                      </p:tavLst>
                                    </p:anim>
                                    <p:anim calcmode="lin" valueType="num">
                                      <p:cBhvr additive="base">
                                        <p:cTn id="19" dur="500" fill="hold"/>
                                        <p:tgtEl>
                                          <p:spTgt spid="1947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9476"/>
                                        </p:tgtEl>
                                        <p:attrNameLst>
                                          <p:attrName>style.visibility</p:attrName>
                                        </p:attrNameLst>
                                      </p:cBhvr>
                                      <p:to>
                                        <p:strVal val="visible"/>
                                      </p:to>
                                    </p:set>
                                    <p:anim calcmode="lin" valueType="num">
                                      <p:cBhvr additive="base">
                                        <p:cTn id="22" dur="500" fill="hold"/>
                                        <p:tgtEl>
                                          <p:spTgt spid="19476"/>
                                        </p:tgtEl>
                                        <p:attrNameLst>
                                          <p:attrName>ppt_x</p:attrName>
                                        </p:attrNameLst>
                                      </p:cBhvr>
                                      <p:tavLst>
                                        <p:tav tm="0">
                                          <p:val>
                                            <p:strVal val="#ppt_x"/>
                                          </p:val>
                                        </p:tav>
                                        <p:tav tm="100000">
                                          <p:val>
                                            <p:strVal val="#ppt_x"/>
                                          </p:val>
                                        </p:tav>
                                      </p:tavLst>
                                    </p:anim>
                                    <p:anim calcmode="lin" valueType="num">
                                      <p:cBhvr additive="base">
                                        <p:cTn id="23" dur="500" fill="hold"/>
                                        <p:tgtEl>
                                          <p:spTgt spid="19476"/>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9478"/>
                                        </p:tgtEl>
                                        <p:attrNameLst>
                                          <p:attrName>style.visibility</p:attrName>
                                        </p:attrNameLst>
                                      </p:cBhvr>
                                      <p:to>
                                        <p:strVal val="visible"/>
                                      </p:to>
                                    </p:set>
                                    <p:anim calcmode="lin" valueType="num">
                                      <p:cBhvr additive="base">
                                        <p:cTn id="28" dur="500" fill="hold"/>
                                        <p:tgtEl>
                                          <p:spTgt spid="19478"/>
                                        </p:tgtEl>
                                        <p:attrNameLst>
                                          <p:attrName>ppt_x</p:attrName>
                                        </p:attrNameLst>
                                      </p:cBhvr>
                                      <p:tavLst>
                                        <p:tav tm="0">
                                          <p:val>
                                            <p:strVal val="0-#ppt_w/2"/>
                                          </p:val>
                                        </p:tav>
                                        <p:tav tm="100000">
                                          <p:val>
                                            <p:strVal val="#ppt_x"/>
                                          </p:val>
                                        </p:tav>
                                      </p:tavLst>
                                    </p:anim>
                                    <p:anim calcmode="lin" valueType="num">
                                      <p:cBhvr additive="base">
                                        <p:cTn id="29" dur="500" fill="hold"/>
                                        <p:tgtEl>
                                          <p:spTgt spid="19478"/>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469"/>
                                        </p:tgtEl>
                                        <p:attrNameLst>
                                          <p:attrName>style.visibility</p:attrName>
                                        </p:attrNameLst>
                                      </p:cBhvr>
                                      <p:to>
                                        <p:strVal val="visible"/>
                                      </p:to>
                                    </p:set>
                                    <p:anim calcmode="lin" valueType="num">
                                      <p:cBhvr additive="base">
                                        <p:cTn id="32" dur="500" fill="hold"/>
                                        <p:tgtEl>
                                          <p:spTgt spid="19469"/>
                                        </p:tgtEl>
                                        <p:attrNameLst>
                                          <p:attrName>ppt_x</p:attrName>
                                        </p:attrNameLst>
                                      </p:cBhvr>
                                      <p:tavLst>
                                        <p:tav tm="0">
                                          <p:val>
                                            <p:strVal val="0-#ppt_w/2"/>
                                          </p:val>
                                        </p:tav>
                                        <p:tav tm="100000">
                                          <p:val>
                                            <p:strVal val="#ppt_x"/>
                                          </p:val>
                                        </p:tav>
                                      </p:tavLst>
                                    </p:anim>
                                    <p:anim calcmode="lin" valueType="num">
                                      <p:cBhvr additive="base">
                                        <p:cTn id="33" dur="500" fill="hold"/>
                                        <p:tgtEl>
                                          <p:spTgt spid="19469"/>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nodeType="clickEffect">
                                  <p:stCondLst>
                                    <p:cond delay="0"/>
                                  </p:stCondLst>
                                  <p:childTnLst>
                                    <p:set>
                                      <p:cBhvr>
                                        <p:cTn id="37" dur="1" fill="hold">
                                          <p:stCondLst>
                                            <p:cond delay="0"/>
                                          </p:stCondLst>
                                        </p:cTn>
                                        <p:tgtEl>
                                          <p:spTgt spid="19467"/>
                                        </p:tgtEl>
                                        <p:attrNameLst>
                                          <p:attrName>style.visibility</p:attrName>
                                        </p:attrNameLst>
                                      </p:cBhvr>
                                      <p:to>
                                        <p:strVal val="visible"/>
                                      </p:to>
                                    </p:set>
                                    <p:animEffect transition="in" filter="checkerboard(across)">
                                      <p:cBhvr>
                                        <p:cTn id="38" dur="5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0" grpId="0"/>
      <p:bldP spid="19477" grpId="0"/>
      <p:bldP spid="194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B7C5C08F-712D-4496-9B50-B0EE07DB11BA}"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7411"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29AD703-8EFF-463B-A812-573D8171CE18}" type="slidenum">
              <a:rPr lang="en-US" altLang="en-US" sz="1400" b="0" smtClean="0">
                <a:latin typeface="Times New Roman" panose="02020603050405020304" pitchFamily="18" charset="0"/>
              </a:rPr>
              <a:pPr>
                <a:spcBef>
                  <a:spcPct val="0"/>
                </a:spcBef>
                <a:buClrTx/>
                <a:buSzTx/>
                <a:buFontTx/>
                <a:buNone/>
              </a:pPr>
              <a:t>14</a:t>
            </a:fld>
            <a:endParaRPr lang="en-US" altLang="en-US" sz="1400" b="0">
              <a:latin typeface="Times New Roman" panose="02020603050405020304" pitchFamily="18" charset="0"/>
            </a:endParaRPr>
          </a:p>
        </p:txBody>
      </p:sp>
      <p:sp>
        <p:nvSpPr>
          <p:cNvPr id="238594" name="Rectangle 2"/>
          <p:cNvSpPr>
            <a:spLocks noGrp="1" noChangeArrowheads="1"/>
          </p:cNvSpPr>
          <p:nvPr>
            <p:ph type="title"/>
          </p:nvPr>
        </p:nvSpPr>
        <p:spPr/>
        <p:txBody>
          <a:bodyPr/>
          <a:lstStyle/>
          <a:p>
            <a:pPr eaLnBrk="1" hangingPunct="1">
              <a:defRPr/>
            </a:pPr>
            <a:r>
              <a:rPr lang="hr-HR" altLang="en-US"/>
              <a:t>MEŠALICA</a:t>
            </a:r>
            <a:endParaRPr lang="en-US" altLang="en-US"/>
          </a:p>
        </p:txBody>
      </p:sp>
      <p:sp>
        <p:nvSpPr>
          <p:cNvPr id="2" name="Rectangle 1"/>
          <p:cNvSpPr/>
          <p:nvPr/>
        </p:nvSpPr>
        <p:spPr>
          <a:xfrm>
            <a:off x="2057400" y="5373216"/>
            <a:ext cx="6048672" cy="461665"/>
          </a:xfrm>
          <a:prstGeom prst="rect">
            <a:avLst/>
          </a:prstGeom>
        </p:spPr>
        <p:txBody>
          <a:bodyPr wrap="square">
            <a:spAutoFit/>
          </a:bodyPr>
          <a:lstStyle/>
          <a:p>
            <a:r>
              <a:rPr lang="en-US" dirty="0"/>
              <a:t>http://www.miraclemixer.com/video-4.htm</a:t>
            </a:r>
          </a:p>
        </p:txBody>
      </p:sp>
      <p:pic>
        <p:nvPicPr>
          <p:cNvPr id="3" name="videoplaybac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45940" y="1835037"/>
            <a:ext cx="3168352" cy="2590925"/>
          </a:xfrm>
          <a:prstGeom prst="rect">
            <a:avLst/>
          </a:prstGeom>
        </p:spPr>
      </p:pic>
      <p:pic>
        <p:nvPicPr>
          <p:cNvPr id="4" name="videoplayback (1)">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5076056" y="1844824"/>
            <a:ext cx="3168352" cy="2590925"/>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304C0E71-4F67-4B1E-B3F3-A3BABE20AF8E}"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8435"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E8CA58A0-8336-477C-A5CC-C6454C7BCFCE}" type="slidenum">
              <a:rPr lang="en-US" altLang="en-US" sz="1400" b="0" smtClean="0">
                <a:latin typeface="Times New Roman" panose="02020603050405020304" pitchFamily="18" charset="0"/>
              </a:rPr>
              <a:pPr>
                <a:spcBef>
                  <a:spcPct val="0"/>
                </a:spcBef>
                <a:buClrTx/>
                <a:buSzTx/>
                <a:buFontTx/>
                <a:buNone/>
              </a:pPr>
              <a:t>15</a:t>
            </a:fld>
            <a:endParaRPr lang="en-US" altLang="en-US" sz="1400" b="0">
              <a:latin typeface="Times New Roman" panose="02020603050405020304" pitchFamily="18" charset="0"/>
            </a:endParaRPr>
          </a:p>
        </p:txBody>
      </p:sp>
      <p:sp>
        <p:nvSpPr>
          <p:cNvPr id="239618" name="Rectangle 2"/>
          <p:cNvSpPr>
            <a:spLocks noGrp="1" noChangeArrowheads="1"/>
          </p:cNvSpPr>
          <p:nvPr>
            <p:ph type="title"/>
          </p:nvPr>
        </p:nvSpPr>
        <p:spPr/>
        <p:txBody>
          <a:bodyPr/>
          <a:lstStyle/>
          <a:p>
            <a:pPr eaLnBrk="1" hangingPunct="1">
              <a:defRPr/>
            </a:pPr>
            <a:r>
              <a:rPr lang="hr-HR" altLang="en-US"/>
              <a:t>HOMOGENIZATOR</a:t>
            </a:r>
            <a:endParaRPr lang="en-US" altLang="en-US"/>
          </a:p>
        </p:txBody>
      </p:sp>
      <p:pic>
        <p:nvPicPr>
          <p:cNvPr id="18437" name="Picture 3" descr="C:\Aradni\Slike\Scan\homogenizator.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00200" y="1485900"/>
            <a:ext cx="6858000" cy="513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620" name="Text Box 4"/>
          <p:cNvSpPr txBox="1">
            <a:spLocks noChangeArrowheads="1"/>
          </p:cNvSpPr>
          <p:nvPr/>
        </p:nvSpPr>
        <p:spPr bwMode="auto">
          <a:xfrm>
            <a:off x="1752600" y="914400"/>
            <a:ext cx="662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omašćivanje, dodavanje tečnih sastojaka</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0AC1F14D-7A33-40DD-B4C8-034F87B9715E}"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9459"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D999845E-088B-43D6-9D20-6DC9377CCF55}" type="slidenum">
              <a:rPr lang="en-US" altLang="en-US" sz="1400" b="0" smtClean="0">
                <a:latin typeface="Times New Roman" panose="02020603050405020304" pitchFamily="18" charset="0"/>
              </a:rPr>
              <a:pPr>
                <a:spcBef>
                  <a:spcPct val="0"/>
                </a:spcBef>
                <a:buClrTx/>
                <a:buSzTx/>
                <a:buFontTx/>
                <a:buNone/>
              </a:pPr>
              <a:t>16</a:t>
            </a:fld>
            <a:endParaRPr lang="en-US" altLang="en-US" sz="1400" b="0">
              <a:latin typeface="Times New Roman" panose="02020603050405020304" pitchFamily="18" charset="0"/>
            </a:endParaRPr>
          </a:p>
        </p:txBody>
      </p:sp>
      <p:sp>
        <p:nvSpPr>
          <p:cNvPr id="240642" name="Rectangle 2"/>
          <p:cNvSpPr>
            <a:spLocks noGrp="1" noChangeArrowheads="1"/>
          </p:cNvSpPr>
          <p:nvPr>
            <p:ph type="title"/>
          </p:nvPr>
        </p:nvSpPr>
        <p:spPr/>
        <p:txBody>
          <a:bodyPr/>
          <a:lstStyle/>
          <a:p>
            <a:pPr eaLnBrk="1" hangingPunct="1">
              <a:defRPr/>
            </a:pPr>
            <a:r>
              <a:rPr lang="hr-HR" altLang="en-US"/>
              <a:t>PELETIRKA</a:t>
            </a:r>
            <a:endParaRPr lang="en-US" altLang="en-US"/>
          </a:p>
        </p:txBody>
      </p:sp>
      <p:pic>
        <p:nvPicPr>
          <p:cNvPr id="19461" name="Picture 3" descr="C:\Aradni\Slike\Scan\peletirka.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48200" y="914400"/>
            <a:ext cx="41005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4" descr="C:\Aradni\Slike\Scan\PELETIR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000" y="1447800"/>
            <a:ext cx="3481388"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5" name="Text Box 5"/>
          <p:cNvSpPr txBox="1">
            <a:spLocks noChangeArrowheads="1"/>
          </p:cNvSpPr>
          <p:nvPr/>
        </p:nvSpPr>
        <p:spPr bwMode="auto">
          <a:xfrm>
            <a:off x="1219200" y="381000"/>
            <a:ext cx="3124200"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60000"/>
              </a:lnSpc>
              <a:spcBef>
                <a:spcPct val="50000"/>
              </a:spcBef>
              <a:defRPr/>
            </a:pPr>
            <a:r>
              <a:rPr lang="hr-HR" altLang="en-US" sz="2000" b="1">
                <a:solidFill>
                  <a:schemeClr val="accent2"/>
                </a:solidFill>
                <a:effectLst>
                  <a:outerShdw blurRad="38100" dist="38100" dir="2700000" algn="tl">
                    <a:srgbClr val="C0C0C0"/>
                  </a:outerShdw>
                </a:effectLst>
                <a:latin typeface="Arial" panose="020B0604020202020204" pitchFamily="34" charset="0"/>
              </a:rPr>
              <a:t>2 – homogenizator</a:t>
            </a:r>
          </a:p>
          <a:p>
            <a:pPr eaLnBrk="1" hangingPunct="1">
              <a:lnSpc>
                <a:spcPct val="60000"/>
              </a:lnSpc>
              <a:spcBef>
                <a:spcPct val="50000"/>
              </a:spcBef>
              <a:defRPr/>
            </a:pPr>
            <a:r>
              <a:rPr lang="hr-HR" altLang="en-US" sz="2000" b="1">
                <a:solidFill>
                  <a:schemeClr val="accent2"/>
                </a:solidFill>
                <a:effectLst>
                  <a:outerShdw blurRad="38100" dist="38100" dir="2700000" algn="tl">
                    <a:srgbClr val="C0C0C0"/>
                  </a:outerShdw>
                </a:effectLst>
                <a:latin typeface="Arial" panose="020B0604020202020204" pitchFamily="34" charset="0"/>
              </a:rPr>
              <a:t>3 – kondicioner</a:t>
            </a:r>
          </a:p>
          <a:p>
            <a:pPr eaLnBrk="1" hangingPunct="1">
              <a:lnSpc>
                <a:spcPct val="60000"/>
              </a:lnSpc>
              <a:spcBef>
                <a:spcPct val="50000"/>
              </a:spcBef>
              <a:defRPr/>
            </a:pPr>
            <a:r>
              <a:rPr lang="hr-HR" altLang="en-US" sz="2000" b="1">
                <a:solidFill>
                  <a:schemeClr val="accent2"/>
                </a:solidFill>
                <a:effectLst>
                  <a:outerShdw blurRad="38100" dist="38100" dir="2700000" algn="tl">
                    <a:srgbClr val="C0C0C0"/>
                  </a:outerShdw>
                </a:effectLst>
                <a:latin typeface="Arial" panose="020B0604020202020204" pitchFamily="34" charset="0"/>
              </a:rPr>
              <a:t>5 - peletirka</a:t>
            </a:r>
            <a:endParaRPr lang="en-US" altLang="en-US" sz="2000" b="1">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AC57FE34-B1DE-416F-BC3D-82A7999BBD1C}"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0483"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25EC7DA3-6416-41A9-B70F-2674B22FDFA6}" type="slidenum">
              <a:rPr lang="en-US" altLang="en-US" sz="1400" b="0" smtClean="0">
                <a:latin typeface="Times New Roman" panose="02020603050405020304" pitchFamily="18" charset="0"/>
              </a:rPr>
              <a:pPr>
                <a:spcBef>
                  <a:spcPct val="0"/>
                </a:spcBef>
                <a:buClrTx/>
                <a:buSzTx/>
                <a:buFontTx/>
                <a:buNone/>
              </a:pPr>
              <a:t>17</a:t>
            </a:fld>
            <a:endParaRPr lang="en-US" altLang="en-US" sz="1400" b="0">
              <a:latin typeface="Times New Roman" panose="02020603050405020304" pitchFamily="18" charset="0"/>
            </a:endParaRPr>
          </a:p>
        </p:txBody>
      </p:sp>
      <p:sp>
        <p:nvSpPr>
          <p:cNvPr id="241666" name="Rectangle 2"/>
          <p:cNvSpPr>
            <a:spLocks noGrp="1" noChangeArrowheads="1"/>
          </p:cNvSpPr>
          <p:nvPr>
            <p:ph type="title"/>
          </p:nvPr>
        </p:nvSpPr>
        <p:spPr/>
        <p:txBody>
          <a:bodyPr/>
          <a:lstStyle/>
          <a:p>
            <a:pPr eaLnBrk="1" hangingPunct="1">
              <a:defRPr/>
            </a:pPr>
            <a:r>
              <a:rPr lang="hr-HR" altLang="en-US"/>
              <a:t>HOMOGENOST SMEŠE</a:t>
            </a:r>
            <a:endParaRPr lang="en-US" altLang="en-US"/>
          </a:p>
        </p:txBody>
      </p:sp>
      <p:pic>
        <p:nvPicPr>
          <p:cNvPr id="20485" name="Picture 3" descr="C:\Aradni\Slike\Scan\varijacija.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43000" y="2181225"/>
            <a:ext cx="80010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668" name="Text Box 4"/>
          <p:cNvSpPr txBox="1">
            <a:spLocks noChangeArrowheads="1"/>
          </p:cNvSpPr>
          <p:nvPr/>
        </p:nvSpPr>
        <p:spPr bwMode="auto">
          <a:xfrm>
            <a:off x="1219200" y="914400"/>
            <a:ext cx="7620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varijacija homogenosti (segregacija čestica) tokom pojedinih faza proizvodnje, u odnosu na željenu finoću mešanja</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5DB9A1F6-32BC-4430-93CB-5289BEB6FFD3}"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1507"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65A2866B-E6C3-4640-A92E-5B7C9D7175B3}" type="slidenum">
              <a:rPr lang="en-US" altLang="en-US" sz="1400" b="0" smtClean="0">
                <a:latin typeface="Times New Roman" panose="02020603050405020304" pitchFamily="18" charset="0"/>
              </a:rPr>
              <a:pPr>
                <a:spcBef>
                  <a:spcPct val="0"/>
                </a:spcBef>
                <a:buClrTx/>
                <a:buSzTx/>
                <a:buFontTx/>
                <a:buNone/>
              </a:pPr>
              <a:t>18</a:t>
            </a:fld>
            <a:endParaRPr lang="en-US" altLang="en-US" sz="1400" b="0">
              <a:latin typeface="Times New Roman" panose="02020603050405020304" pitchFamily="18" charset="0"/>
            </a:endParaRPr>
          </a:p>
        </p:txBody>
      </p:sp>
      <p:sp>
        <p:nvSpPr>
          <p:cNvPr id="242690" name="Rectangle 2"/>
          <p:cNvSpPr>
            <a:spLocks noGrp="1" noChangeArrowheads="1"/>
          </p:cNvSpPr>
          <p:nvPr>
            <p:ph type="title"/>
          </p:nvPr>
        </p:nvSpPr>
        <p:spPr/>
        <p:txBody>
          <a:bodyPr/>
          <a:lstStyle/>
          <a:p>
            <a:pPr eaLnBrk="1" hangingPunct="1">
              <a:defRPr/>
            </a:pPr>
            <a:r>
              <a:rPr lang="hr-HR" altLang="en-US"/>
              <a:t>VRSTE SMEŠA</a:t>
            </a:r>
            <a:endParaRPr lang="en-US" altLang="en-US"/>
          </a:p>
        </p:txBody>
      </p:sp>
      <p:graphicFrame>
        <p:nvGraphicFramePr>
          <p:cNvPr id="242741" name="Group 53"/>
          <p:cNvGraphicFramePr>
            <a:graphicFrameLocks noGrp="1"/>
          </p:cNvGraphicFramePr>
          <p:nvPr/>
        </p:nvGraphicFramePr>
        <p:xfrm>
          <a:off x="1219200" y="765175"/>
          <a:ext cx="7848600" cy="1219200"/>
        </p:xfrm>
        <a:graphic>
          <a:graphicData uri="http://schemas.openxmlformats.org/drawingml/2006/table">
            <a:tbl>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4191000">
                  <a:extLst>
                    <a:ext uri="{9D8B030D-6E8A-4147-A177-3AD203B41FA5}">
                      <a16:colId xmlns:a16="http://schemas.microsoft.com/office/drawing/2014/main" val="20002"/>
                    </a:ext>
                  </a:extLst>
                </a:gridCol>
              </a:tblGrid>
              <a:tr h="1219200">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rPr>
                        <a:t>POTPUNE</a:t>
                      </a:r>
                      <a:endParaRPr kumimoji="0" lang="en-US"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endParaRPr>
                    </a:p>
                  </a:txBody>
                  <a:tcPr horzOverflow="overflow">
                    <a:lnL cap="flat">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kompletne, gotove, “koncentrati”</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zadovoljavaju u potpunosti sve potrebe</a:t>
                      </a:r>
                    </a:p>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ništa se ne dodaje</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2767" name="Group 79"/>
          <p:cNvGraphicFramePr>
            <a:graphicFrameLocks noGrp="1"/>
          </p:cNvGraphicFramePr>
          <p:nvPr/>
        </p:nvGraphicFramePr>
        <p:xfrm>
          <a:off x="1250950" y="4749800"/>
          <a:ext cx="7467600" cy="1358900"/>
        </p:xfrm>
        <a:graphic>
          <a:graphicData uri="http://schemas.openxmlformats.org/drawingml/2006/table">
            <a:tbl>
              <a:tblPr/>
              <a:tblGrid>
                <a:gridCol w="3429000">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tblGrid>
              <a:tr h="838200">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rPr>
                        <a:t>Krmne smeše, </a:t>
                      </a:r>
                      <a:r>
                        <a:rPr kumimoji="0" lang="hr-HR" altLang="en-US" sz="2000" b="1" i="0" u="none" strike="noStrike" cap="none" normalizeH="0" baseline="0" dirty="0" err="1">
                          <a:ln>
                            <a:noFill/>
                          </a:ln>
                          <a:solidFill>
                            <a:srgbClr val="CC3300"/>
                          </a:solidFill>
                          <a:effectLst>
                            <a:outerShdw blurRad="38100" dist="38100" dir="2700000" algn="tl">
                              <a:srgbClr val="C0C0C0"/>
                            </a:outerShdw>
                          </a:effectLst>
                          <a:latin typeface="Arial" panose="020B0604020202020204" pitchFamily="34" charset="0"/>
                        </a:rPr>
                        <a:t>predsmeše</a:t>
                      </a:r>
                      <a:endParaRPr kumimoji="0" lang="en-US" altLang="en-US" sz="2000" b="1" i="0" u="none"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endParaRPr>
                    </a:p>
                  </a:txBody>
                  <a:tcPr horzOverflow="overflow">
                    <a:lnL cap="flat">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za različite vrste i kategorije (goveda, ovce, svinje, živina)</a:t>
                      </a:r>
                      <a:endParaRPr kumimoji="0" lang="en-US" altLang="en-US" sz="20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520700">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rPr>
                        <a:t>Krmne smeše</a:t>
                      </a:r>
                      <a:endParaRPr kumimoji="0" lang="en-US" altLang="en-US" sz="2000" b="1" i="0" u="none"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endParaRPr>
                    </a:p>
                  </a:txBody>
                  <a:tcPr horzOverflow="overflow">
                    <a:lnL cap="flat">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po proizvođačkoj specifikaciji</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 name="Table 1"/>
          <p:cNvGraphicFramePr>
            <a:graphicFrameLocks noGrp="1"/>
          </p:cNvGraphicFramePr>
          <p:nvPr/>
        </p:nvGraphicFramePr>
        <p:xfrm>
          <a:off x="1219200" y="1914525"/>
          <a:ext cx="7848600" cy="1295400"/>
        </p:xfrm>
        <a:graphic>
          <a:graphicData uri="http://schemas.openxmlformats.org/drawingml/2006/table">
            <a:tbl>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4191000">
                  <a:extLst>
                    <a:ext uri="{9D8B030D-6E8A-4147-A177-3AD203B41FA5}">
                      <a16:colId xmlns:a16="http://schemas.microsoft.com/office/drawing/2014/main" val="20002"/>
                    </a:ext>
                  </a:extLst>
                </a:gridCol>
              </a:tblGrid>
              <a:tr h="1295400">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rPr>
                        <a:t>DOPUNSKE</a:t>
                      </a:r>
                      <a:endParaRPr kumimoji="0" lang="en-US"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super koncentrati</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obezbeđuju</a:t>
                      </a: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 najkritičnije hranljive materije</a:t>
                      </a:r>
                    </a:p>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mešaju</a:t>
                      </a: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 se sa kukuruzom</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nvGraphicFramePr>
        <p:xfrm>
          <a:off x="1250950" y="3082925"/>
          <a:ext cx="7848600" cy="1433513"/>
        </p:xfrm>
        <a:graphic>
          <a:graphicData uri="http://schemas.openxmlformats.org/drawingml/2006/table">
            <a:tbl>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4191000">
                  <a:extLst>
                    <a:ext uri="{9D8B030D-6E8A-4147-A177-3AD203B41FA5}">
                      <a16:colId xmlns:a16="http://schemas.microsoft.com/office/drawing/2014/main" val="20002"/>
                    </a:ext>
                  </a:extLst>
                </a:gridCol>
              </a:tblGrid>
              <a:tr h="1433513">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rPr>
                        <a:t>PREDSMEŠE</a:t>
                      </a:r>
                      <a:endParaRPr kumimoji="0" lang="en-US" altLang="en-US" sz="2000" b="1" i="0" u="sng" strike="noStrike" cap="none" normalizeH="0" baseline="0" dirty="0">
                        <a:ln>
                          <a:noFill/>
                        </a:ln>
                        <a:solidFill>
                          <a:srgbClr val="CC3300"/>
                        </a:solidFill>
                        <a:effectLst>
                          <a:outerShdw blurRad="38100" dist="38100" dir="2700000" algn="tl">
                            <a:srgbClr val="C0C0C0"/>
                          </a:outerShdw>
                        </a:effectLst>
                        <a:latin typeface="Arial" panose="020B0604020202020204" pitchFamily="34" charset="0"/>
                      </a:endParaRPr>
                    </a:p>
                  </a:txBody>
                  <a:tcPr marT="45744" marB="45744" horzOverflow="overflow">
                    <a:lnL cap="flat">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premiksi</a:t>
                      </a: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 vitaminsko – mineralni dodaci (VMD)</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44" marB="45744" horzOverflow="overflow">
                    <a:lnL>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obezbeđuju</a:t>
                      </a: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 </a:t>
                      </a:r>
                      <a:r>
                        <a:rPr kumimoji="0" lang="hr-HR" altLang="en-US" sz="20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mikroingredijente</a:t>
                      </a: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 hrane – minerale i vitamine</a:t>
                      </a:r>
                    </a:p>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sng"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sastojak + nosač</a:t>
                      </a:r>
                    </a:p>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1 – 3% (0,5%)</a:t>
                      </a:r>
                      <a:endParaRPr kumimoji="0" lang="en-US" altLang="en-US" sz="20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44" marB="45744"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27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8E8DB5D1-FAB1-45B8-9D69-5070799A97CA}"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2531"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BD1E7A31-344E-4BC6-A89B-123377A6BE08}" type="slidenum">
              <a:rPr lang="en-US" altLang="en-US" sz="1400" b="0" smtClean="0">
                <a:latin typeface="Times New Roman" panose="02020603050405020304" pitchFamily="18" charset="0"/>
              </a:rPr>
              <a:pPr>
                <a:spcBef>
                  <a:spcPct val="0"/>
                </a:spcBef>
                <a:buClrTx/>
                <a:buSzTx/>
                <a:buFontTx/>
                <a:buNone/>
              </a:pPr>
              <a:t>19</a:t>
            </a:fld>
            <a:endParaRPr lang="en-US" altLang="en-US" sz="1400" b="0">
              <a:latin typeface="Times New Roman" panose="02020603050405020304" pitchFamily="18" charset="0"/>
            </a:endParaRPr>
          </a:p>
        </p:txBody>
      </p:sp>
      <p:sp>
        <p:nvSpPr>
          <p:cNvPr id="243714" name="Rectangle 2"/>
          <p:cNvSpPr>
            <a:spLocks noGrp="1" noChangeArrowheads="1"/>
          </p:cNvSpPr>
          <p:nvPr>
            <p:ph type="title"/>
          </p:nvPr>
        </p:nvSpPr>
        <p:spPr/>
        <p:txBody>
          <a:bodyPr/>
          <a:lstStyle/>
          <a:p>
            <a:pPr eaLnBrk="1" hangingPunct="1">
              <a:defRPr/>
            </a:pPr>
            <a:r>
              <a:rPr lang="hr-HR" altLang="en-US"/>
              <a:t>DEKLARACIJA</a:t>
            </a:r>
            <a:endParaRPr lang="en-US" altLang="en-US"/>
          </a:p>
        </p:txBody>
      </p:sp>
      <p:sp>
        <p:nvSpPr>
          <p:cNvPr id="243715" name="Text Box 3"/>
          <p:cNvSpPr txBox="1">
            <a:spLocks noChangeArrowheads="1"/>
          </p:cNvSpPr>
          <p:nvPr/>
        </p:nvSpPr>
        <p:spPr bwMode="auto">
          <a:xfrm>
            <a:off x="1331640" y="1153075"/>
            <a:ext cx="7696200" cy="502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Naziv proizvoda i trgovačko ime</a:t>
            </a: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Sirovinski sastav – nabrajanje </a:t>
            </a:r>
            <a:r>
              <a:rPr lang="hr-HR" altLang="en-US" b="1" dirty="0" err="1">
                <a:solidFill>
                  <a:schemeClr val="accent2"/>
                </a:solidFill>
                <a:effectLst>
                  <a:outerShdw blurRad="38100" dist="38100" dir="2700000" algn="tl">
                    <a:srgbClr val="C0C0C0"/>
                  </a:outerShdw>
                </a:effectLst>
                <a:latin typeface="Arial" panose="020B0604020202020204" pitchFamily="34" charset="0"/>
              </a:rPr>
              <a:t>korišćenih</a:t>
            </a:r>
            <a:r>
              <a:rPr lang="hr-HR" altLang="en-US" b="1" dirty="0">
                <a:solidFill>
                  <a:schemeClr val="accent2"/>
                </a:solidFill>
                <a:effectLst>
                  <a:outerShdw blurRad="38100" dist="38100" dir="2700000" algn="tl">
                    <a:srgbClr val="C0C0C0"/>
                  </a:outerShdw>
                </a:effectLst>
                <a:latin typeface="Arial" panose="020B0604020202020204" pitchFamily="34" charset="0"/>
              </a:rPr>
              <a:t> hraniva i 			grupa hraniva</a:t>
            </a: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Hemijski sastav – osnovni hemijski sastav i sadržaj 			</a:t>
            </a:r>
            <a:r>
              <a:rPr lang="hr-HR" altLang="en-US" b="1" dirty="0" err="1">
                <a:solidFill>
                  <a:schemeClr val="accent2"/>
                </a:solidFill>
                <a:effectLst>
                  <a:outerShdw blurRad="38100" dist="38100" dir="2700000" algn="tl">
                    <a:srgbClr val="C0C0C0"/>
                  </a:outerShdw>
                </a:effectLst>
                <a:latin typeface="Arial" panose="020B0604020202020204" pitchFamily="34" charset="0"/>
              </a:rPr>
              <a:t>mikroingredijenata</a:t>
            </a:r>
            <a:endParaRPr lang="hr-HR" altLang="en-US" b="1" dirty="0">
              <a:solidFill>
                <a:schemeClr val="accent2"/>
              </a:solidFill>
              <a:effectLst>
                <a:outerShdw blurRad="38100" dist="38100" dir="2700000" algn="tl">
                  <a:srgbClr val="C0C0C0"/>
                </a:outerShdw>
              </a:effectLst>
              <a:latin typeface="Arial" panose="020B0604020202020204" pitchFamily="34" charset="0"/>
            </a:endParaRP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Način upotrebe</a:t>
            </a: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Rok upotrebe</a:t>
            </a: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Način čuvanja</a:t>
            </a: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Sadržaj antibiotika ili </a:t>
            </a:r>
            <a:r>
              <a:rPr lang="hr-HR" altLang="en-US" b="1" dirty="0" err="1">
                <a:solidFill>
                  <a:schemeClr val="accent2"/>
                </a:solidFill>
                <a:effectLst>
                  <a:outerShdw blurRad="38100" dist="38100" dir="2700000" algn="tl">
                    <a:srgbClr val="C0C0C0"/>
                  </a:outerShdw>
                </a:effectLst>
                <a:latin typeface="Arial" panose="020B0604020202020204" pitchFamily="34" charset="0"/>
              </a:rPr>
              <a:t>kokcidiostatika</a:t>
            </a:r>
            <a:r>
              <a:rPr lang="hr-HR" altLang="en-US" b="1" dirty="0">
                <a:solidFill>
                  <a:schemeClr val="accent2"/>
                </a:solidFill>
                <a:effectLst>
                  <a:outerShdw blurRad="38100" dist="38100" dir="2700000" algn="tl">
                    <a:srgbClr val="C0C0C0"/>
                  </a:outerShdw>
                </a:effectLst>
                <a:latin typeface="Arial" panose="020B0604020202020204" pitchFamily="34" charset="0"/>
              </a:rPr>
              <a:t>, </a:t>
            </a:r>
            <a:r>
              <a:rPr lang="hr-HR" altLang="en-US" b="1" dirty="0" err="1">
                <a:solidFill>
                  <a:schemeClr val="accent2"/>
                </a:solidFill>
                <a:effectLst>
                  <a:outerShdw blurRad="38100" dist="38100" dir="2700000" algn="tl">
                    <a:srgbClr val="C0C0C0"/>
                  </a:outerShdw>
                </a:effectLst>
                <a:latin typeface="Arial" panose="020B0604020202020204" pitchFamily="34" charset="0"/>
              </a:rPr>
              <a:t>karenca</a:t>
            </a:r>
            <a:endParaRPr lang="hr-HR" altLang="en-US" b="1" dirty="0">
              <a:solidFill>
                <a:schemeClr val="accent2"/>
              </a:solidFill>
              <a:effectLst>
                <a:outerShdw blurRad="38100" dist="38100" dir="2700000" algn="tl">
                  <a:srgbClr val="C0C0C0"/>
                </a:outerShdw>
              </a:effectLst>
              <a:latin typeface="Arial" panose="020B0604020202020204" pitchFamily="34" charset="0"/>
            </a:endParaRPr>
          </a:p>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Napomene</a:t>
            </a:r>
            <a:endParaRPr lang="en-US" altLang="en-US" b="1" dirty="0">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437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37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37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437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437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4371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4371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437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260350"/>
            <a:ext cx="7559675"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750" y="2276475"/>
            <a:ext cx="7943850" cy="109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3863975"/>
            <a:ext cx="7653338"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6C741CEC-5F73-4D22-8F67-02FA2FE8166D}"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3555"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6337E87F-A3B0-4C85-AA60-073C880091AB}" type="slidenum">
              <a:rPr lang="en-US" altLang="en-US" sz="1400" b="0" smtClean="0">
                <a:latin typeface="Times New Roman" panose="02020603050405020304" pitchFamily="18" charset="0"/>
              </a:rPr>
              <a:pPr>
                <a:spcBef>
                  <a:spcPct val="0"/>
                </a:spcBef>
                <a:buClrTx/>
                <a:buSzTx/>
                <a:buFontTx/>
                <a:buNone/>
              </a:pPr>
              <a:t>20</a:t>
            </a:fld>
            <a:endParaRPr lang="en-US" altLang="en-US" sz="1400" b="0">
              <a:latin typeface="Times New Roman" panose="02020603050405020304" pitchFamily="18" charset="0"/>
            </a:endParaRPr>
          </a:p>
        </p:txBody>
      </p:sp>
      <p:sp>
        <p:nvSpPr>
          <p:cNvPr id="244738" name="Rectangle 2"/>
          <p:cNvSpPr>
            <a:spLocks noGrp="1" noChangeArrowheads="1"/>
          </p:cNvSpPr>
          <p:nvPr>
            <p:ph type="title"/>
          </p:nvPr>
        </p:nvSpPr>
        <p:spPr/>
        <p:txBody>
          <a:bodyPr/>
          <a:lstStyle/>
          <a:p>
            <a:pPr eaLnBrk="1" hangingPunct="1">
              <a:defRPr/>
            </a:pPr>
            <a:r>
              <a:rPr lang="hr-HR" altLang="en-US"/>
              <a:t>DEKLARACIJA</a:t>
            </a:r>
            <a:endParaRPr lang="en-US" altLang="en-US"/>
          </a:p>
        </p:txBody>
      </p:sp>
      <p:sp>
        <p:nvSpPr>
          <p:cNvPr id="244739" name="Text Box 3"/>
          <p:cNvSpPr txBox="1">
            <a:spLocks noChangeArrowheads="1"/>
          </p:cNvSpPr>
          <p:nvPr/>
        </p:nvSpPr>
        <p:spPr bwMode="auto">
          <a:xfrm>
            <a:off x="1219200" y="838200"/>
            <a:ext cx="7924800" cy="288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ct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PRIMER</a:t>
            </a:r>
          </a:p>
          <a:p>
            <a:pPr algn="ctr" eaLnBrk="1" hangingPunct="1">
              <a:spcBef>
                <a:spcPct val="50000"/>
              </a:spcBef>
              <a:defRPr/>
            </a:pPr>
            <a:r>
              <a:rPr lang="hr-HR" altLang="en-US" sz="1800" b="1" dirty="0">
                <a:solidFill>
                  <a:schemeClr val="accent2"/>
                </a:solidFill>
                <a:effectLst>
                  <a:outerShdw blurRad="38100" dist="38100" dir="2700000" algn="tl">
                    <a:srgbClr val="C0C0C0"/>
                  </a:outerShdw>
                </a:effectLst>
                <a:latin typeface="Arial" panose="020B0604020202020204" pitchFamily="34" charset="0"/>
              </a:rPr>
              <a:t>Potpuna smeša za ishranu pilića u tovu</a:t>
            </a:r>
          </a:p>
          <a:p>
            <a:pPr algn="ct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STARTER – PS – 20</a:t>
            </a:r>
          </a:p>
          <a:p>
            <a:pPr marL="2689225" indent="-2689225" eaLnBrk="1" hangingPunct="1">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Sirovinski sastav</a:t>
            </a:r>
            <a:r>
              <a:rPr lang="hr-HR" altLang="en-US" sz="1800" b="1" dirty="0">
                <a:solidFill>
                  <a:schemeClr val="accent2"/>
                </a:solidFill>
                <a:effectLst>
                  <a:outerShdw blurRad="38100" dist="38100" dir="2700000" algn="tl">
                    <a:srgbClr val="C0C0C0"/>
                  </a:outerShdw>
                </a:effectLst>
                <a:latin typeface="Arial" panose="020B0604020202020204" pitchFamily="34" charset="0"/>
              </a:rPr>
              <a:t>	</a:t>
            </a:r>
            <a:r>
              <a:rPr lang="hr-HR" altLang="en-US" sz="1600" b="1" dirty="0">
                <a:solidFill>
                  <a:schemeClr val="accent2"/>
                </a:solidFill>
                <a:effectLst>
                  <a:outerShdw blurRad="38100" dist="38100" dir="2700000" algn="tl">
                    <a:srgbClr val="C0C0C0"/>
                  </a:outerShdw>
                </a:effectLst>
                <a:latin typeface="Arial" panose="020B0604020202020204" pitchFamily="34" charset="0"/>
              </a:rPr>
              <a:t>zrna žita, sporedni proizvodi uljara, mlinske 		industrije, </a:t>
            </a:r>
            <a:r>
              <a:rPr lang="hr-HR" altLang="en-US" sz="1600" b="1" dirty="0" err="1">
                <a:solidFill>
                  <a:schemeClr val="accent2"/>
                </a:solidFill>
                <a:effectLst>
                  <a:outerShdw blurRad="38100" dist="38100" dir="2700000" algn="tl">
                    <a:srgbClr val="C0C0C0"/>
                  </a:outerShdw>
                </a:effectLst>
                <a:latin typeface="Arial" panose="020B0604020202020204" pitchFamily="34" charset="0"/>
              </a:rPr>
              <a:t>skrobara</a:t>
            </a:r>
            <a:r>
              <a:rPr lang="hr-HR" altLang="en-US" sz="1600" b="1" dirty="0">
                <a:solidFill>
                  <a:schemeClr val="accent2"/>
                </a:solidFill>
                <a:effectLst>
                  <a:outerShdw blurRad="38100" dist="38100" dir="2700000" algn="tl">
                    <a:srgbClr val="C0C0C0"/>
                  </a:outerShdw>
                </a:effectLst>
                <a:latin typeface="Arial" panose="020B0604020202020204" pitchFamily="34" charset="0"/>
              </a:rPr>
              <a:t>, sušeni biljni proizvodi,</a:t>
            </a:r>
            <a:r>
              <a:rPr lang="en-US" altLang="en-US" sz="1600" b="1" dirty="0">
                <a:solidFill>
                  <a:schemeClr val="accent2"/>
                </a:solidFill>
                <a:effectLst>
                  <a:outerShdw blurRad="38100" dist="38100" dir="2700000" algn="tl">
                    <a:srgbClr val="C0C0C0"/>
                  </a:outerShdw>
                </a:effectLst>
                <a:latin typeface="Arial" panose="020B0604020202020204" pitchFamily="34" charset="0"/>
              </a:rPr>
              <a:t> </a:t>
            </a:r>
            <a:r>
              <a:rPr lang="hr-HR" altLang="en-US" sz="1600" b="1" dirty="0">
                <a:solidFill>
                  <a:schemeClr val="accent2"/>
                </a:solidFill>
                <a:effectLst>
                  <a:outerShdw blurRad="38100" dist="38100" dir="2700000" algn="tl">
                    <a:srgbClr val="C0C0C0"/>
                  </a:outerShdw>
                </a:effectLst>
                <a:latin typeface="Arial" panose="020B0604020202020204" pitchFamily="34" charset="0"/>
              </a:rPr>
              <a:t>dozvoljeni dodaci</a:t>
            </a:r>
          </a:p>
          <a:p>
            <a:pPr eaLnBrk="1" hangingPunct="1">
              <a:lnSpc>
                <a:spcPct val="120000"/>
              </a:lnSpc>
              <a:spcBef>
                <a:spcPct val="50000"/>
              </a:spcBef>
              <a:defRPr/>
            </a:pPr>
            <a:r>
              <a:rPr lang="hr-HR" altLang="en-US" sz="1800" b="1" dirty="0">
                <a:solidFill>
                  <a:schemeClr val="accent2"/>
                </a:solidFill>
                <a:effectLst>
                  <a:outerShdw blurRad="38100" dist="38100" dir="2700000" algn="tl">
                    <a:srgbClr val="C0C0C0"/>
                  </a:outerShdw>
                </a:effectLst>
                <a:latin typeface="Arial" panose="020B0604020202020204" pitchFamily="34" charset="0"/>
              </a:rPr>
              <a:t>	</a:t>
            </a:r>
            <a:endParaRPr lang="en-US" altLang="en-US" sz="1800" b="1" dirty="0">
              <a:solidFill>
                <a:schemeClr val="accent2"/>
              </a:solidFill>
              <a:effectLst>
                <a:outerShdw blurRad="38100" dist="38100" dir="2700000" algn="tl">
                  <a:srgbClr val="C0C0C0"/>
                </a:outerShdw>
              </a:effectLst>
              <a:latin typeface="Arial" panose="020B0604020202020204" pitchFamily="34" charset="0"/>
            </a:endParaRPr>
          </a:p>
        </p:txBody>
      </p:sp>
      <p:graphicFrame>
        <p:nvGraphicFramePr>
          <p:cNvPr id="244816" name="Group 80"/>
          <p:cNvGraphicFramePr>
            <a:graphicFrameLocks noGrp="1"/>
          </p:cNvGraphicFramePr>
          <p:nvPr/>
        </p:nvGraphicFramePr>
        <p:xfrm>
          <a:off x="3962400" y="3429000"/>
          <a:ext cx="3276600" cy="2682872"/>
        </p:xfrm>
        <a:graphic>
          <a:graphicData uri="http://schemas.openxmlformats.org/drawingml/2006/table">
            <a:tbl>
              <a:tblPr/>
              <a:tblGrid>
                <a:gridCol w="19812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tblGrid>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Vlaga, % </a:t>
                      </a:r>
                      <a:r>
                        <a:rPr kumimoji="0" lang="hr-HR" altLang="en-US" sz="16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max</a:t>
                      </a:r>
                      <a:endParaRPr kumimoji="0" lang="en-US"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13,5</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Pepeo, % </a:t>
                      </a:r>
                      <a:r>
                        <a:rPr kumimoji="0" lang="hr-HR" altLang="en-US" sz="1600" b="1" i="0" u="none" strike="noStrike" cap="none" normalizeH="0" baseline="0" dirty="0" err="1">
                          <a:ln>
                            <a:noFill/>
                          </a:ln>
                          <a:solidFill>
                            <a:schemeClr val="accent2"/>
                          </a:solidFill>
                          <a:effectLst>
                            <a:outerShdw blurRad="38100" dist="38100" dir="2700000" algn="tl">
                              <a:srgbClr val="C0C0C0"/>
                            </a:outerShdw>
                          </a:effectLst>
                          <a:latin typeface="Arial" panose="020B0604020202020204" pitchFamily="34" charset="0"/>
                        </a:rPr>
                        <a:t>max</a:t>
                      </a:r>
                      <a:endParaRPr kumimoji="0" lang="en-US"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6</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Proteini, % min</a:t>
                      </a:r>
                      <a:endParaRPr kumimoji="0" lang="en-US"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21</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Mast, % min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5</a:t>
                      </a:r>
                      <a:endParaRPr kumimoji="0" lang="en-US"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Celuloza, % max</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6</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Ca, % max</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1,1</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P, % min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0,6</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335359">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Na, %</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cap="flat">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rPr>
                        <a:t>0,15 – 0,20</a:t>
                      </a:r>
                      <a:endParaRPr kumimoji="0" lang="en-US" altLang="en-US" sz="1600" b="1" i="0" u="none" strike="noStrike" cap="none" normalizeH="0" baseline="0" dirty="0">
                        <a:ln>
                          <a:noFill/>
                        </a:ln>
                        <a:solidFill>
                          <a:schemeClr val="accent2"/>
                        </a:solidFill>
                        <a:effectLst>
                          <a:outerShdw blurRad="38100" dist="38100" dir="2700000" algn="tl">
                            <a:srgbClr val="C0C0C0"/>
                          </a:outerShdw>
                        </a:effectLst>
                        <a:latin typeface="Arial" panose="020B0604020202020204" pitchFamily="34" charset="0"/>
                      </a:endParaRPr>
                    </a:p>
                  </a:txBody>
                  <a:tcPr marT="45731" marB="45731"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Rectangle 1"/>
          <p:cNvSpPr/>
          <p:nvPr/>
        </p:nvSpPr>
        <p:spPr>
          <a:xfrm>
            <a:off x="1219200" y="3429000"/>
            <a:ext cx="2106613" cy="400050"/>
          </a:xfrm>
          <a:prstGeom prst="rect">
            <a:avLst/>
          </a:prstGeom>
        </p:spPr>
        <p:txBody>
          <a:bodyPr wrap="none">
            <a:spAutoFit/>
          </a:bodyPr>
          <a:lstStyle/>
          <a:p>
            <a:pPr>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Hemijski sa</a:t>
            </a:r>
            <a:r>
              <a:rPr lang="en-US" altLang="en-US" sz="2000" b="1" dirty="0">
                <a:solidFill>
                  <a:schemeClr val="accent2"/>
                </a:solidFill>
                <a:effectLst>
                  <a:outerShdw blurRad="38100" dist="38100" dir="2700000" algn="tl">
                    <a:srgbClr val="C0C0C0"/>
                  </a:outerShdw>
                </a:effectLst>
                <a:latin typeface="Arial" panose="020B0604020202020204" pitchFamily="34" charset="0"/>
              </a:rPr>
              <a:t>s</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tav</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4739">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48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6B2DDCEF-9F3E-441A-A2A9-701D33839F24}"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5603"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9E83CA4D-69F4-4105-91E2-4DB8E9646D2C}" type="slidenum">
              <a:rPr lang="en-US" altLang="en-US" sz="1400" b="0" smtClean="0">
                <a:latin typeface="Times New Roman" panose="02020603050405020304" pitchFamily="18" charset="0"/>
              </a:rPr>
              <a:pPr>
                <a:spcBef>
                  <a:spcPct val="0"/>
                </a:spcBef>
                <a:buClrTx/>
                <a:buSzTx/>
                <a:buFontTx/>
                <a:buNone/>
              </a:pPr>
              <a:t>21</a:t>
            </a:fld>
            <a:endParaRPr lang="en-US" altLang="en-US" sz="1400" b="0">
              <a:latin typeface="Times New Roman" panose="02020603050405020304" pitchFamily="18" charset="0"/>
            </a:endParaRPr>
          </a:p>
        </p:txBody>
      </p:sp>
      <p:sp>
        <p:nvSpPr>
          <p:cNvPr id="246786" name="Rectangle 2"/>
          <p:cNvSpPr>
            <a:spLocks noGrp="1" noChangeArrowheads="1"/>
          </p:cNvSpPr>
          <p:nvPr>
            <p:ph type="title"/>
          </p:nvPr>
        </p:nvSpPr>
        <p:spPr/>
        <p:txBody>
          <a:bodyPr/>
          <a:lstStyle/>
          <a:p>
            <a:pPr eaLnBrk="1" hangingPunct="1">
              <a:defRPr/>
            </a:pPr>
            <a:r>
              <a:rPr lang="hr-HR" altLang="en-US"/>
              <a:t>DEKLARACIJA</a:t>
            </a:r>
            <a:endParaRPr lang="en-US" altLang="en-US"/>
          </a:p>
        </p:txBody>
      </p:sp>
      <p:sp>
        <p:nvSpPr>
          <p:cNvPr id="246787" name="Text Box 3"/>
          <p:cNvSpPr txBox="1">
            <a:spLocks noChangeArrowheads="1"/>
          </p:cNvSpPr>
          <p:nvPr/>
        </p:nvSpPr>
        <p:spPr bwMode="auto">
          <a:xfrm>
            <a:off x="1219200" y="838200"/>
            <a:ext cx="7924800" cy="554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ct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PRIMER</a:t>
            </a:r>
          </a:p>
          <a:p>
            <a:pPr eaLnBrk="1" hangingPunct="1">
              <a:lnSpc>
                <a:spcPct val="120000"/>
              </a:lnSpc>
              <a:spcBef>
                <a:spcPct val="50000"/>
              </a:spcBef>
              <a:defRPr/>
            </a:pPr>
            <a:r>
              <a:rPr lang="hr-HR" altLang="en-US" sz="2000" b="1" dirty="0" err="1">
                <a:solidFill>
                  <a:schemeClr val="accent2"/>
                </a:solidFill>
                <a:effectLst>
                  <a:outerShdw blurRad="38100" dist="38100" dir="2700000" algn="tl">
                    <a:srgbClr val="C0C0C0"/>
                  </a:outerShdw>
                </a:effectLst>
                <a:latin typeface="Arial" panose="020B0604020202020204" pitchFamily="34" charset="0"/>
              </a:rPr>
              <a:t>Namena</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1800" b="1" dirty="0">
                <a:solidFill>
                  <a:schemeClr val="accent2"/>
                </a:solidFill>
                <a:effectLst>
                  <a:outerShdw blurRad="38100" dist="38100" dir="2700000" algn="tl">
                    <a:srgbClr val="C0C0C0"/>
                  </a:outerShdw>
                </a:effectLst>
                <a:latin typeface="Arial" panose="020B0604020202020204" pitchFamily="34" charset="0"/>
              </a:rPr>
              <a:t>smeša je </a:t>
            </a:r>
            <a:r>
              <a:rPr lang="hr-HR" altLang="en-US" sz="1800" b="1" dirty="0" err="1">
                <a:solidFill>
                  <a:schemeClr val="accent2"/>
                </a:solidFill>
                <a:effectLst>
                  <a:outerShdw blurRad="38100" dist="38100" dir="2700000" algn="tl">
                    <a:srgbClr val="C0C0C0"/>
                  </a:outerShdw>
                </a:effectLst>
                <a:latin typeface="Arial" panose="020B0604020202020204" pitchFamily="34" charset="0"/>
              </a:rPr>
              <a:t>namenjena</a:t>
            </a:r>
            <a:r>
              <a:rPr lang="hr-HR" altLang="en-US" sz="1800" b="1" dirty="0">
                <a:solidFill>
                  <a:schemeClr val="accent2"/>
                </a:solidFill>
                <a:effectLst>
                  <a:outerShdw blurRad="38100" dist="38100" dir="2700000" algn="tl">
                    <a:srgbClr val="C0C0C0"/>
                  </a:outerShdw>
                </a:effectLst>
                <a:latin typeface="Arial" panose="020B0604020202020204" pitchFamily="34" charset="0"/>
              </a:rPr>
              <a:t> za ishranu brojlera u 			početnoj fazi tova. Daje se po volji uz stalno 			prisustvo sveže vode</a:t>
            </a:r>
          </a:p>
          <a:p>
            <a:pPr eaLnBrk="1" hangingPunct="1">
              <a:lnSpc>
                <a:spcPct val="120000"/>
              </a:lnSpc>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Datum proizvodnje</a:t>
            </a:r>
            <a:r>
              <a:rPr lang="hr-HR" altLang="en-US" sz="1800" b="1" dirty="0">
                <a:solidFill>
                  <a:schemeClr val="accent2"/>
                </a:solidFill>
                <a:effectLst>
                  <a:outerShdw blurRad="38100" dist="38100" dir="2700000" algn="tl">
                    <a:srgbClr val="C0C0C0"/>
                  </a:outerShdw>
                </a:effectLst>
                <a:latin typeface="Arial" panose="020B0604020202020204" pitchFamily="34" charset="0"/>
              </a:rPr>
              <a:t>	15. 12. 20</a:t>
            </a:r>
            <a:r>
              <a:rPr lang="sr-Latn-RS" altLang="en-US" sz="1800" b="1" dirty="0">
                <a:solidFill>
                  <a:schemeClr val="accent2"/>
                </a:solidFill>
                <a:effectLst>
                  <a:outerShdw blurRad="38100" dist="38100" dir="2700000" algn="tl">
                    <a:srgbClr val="C0C0C0"/>
                  </a:outerShdw>
                </a:effectLst>
                <a:latin typeface="Arial" panose="020B0604020202020204" pitchFamily="34" charset="0"/>
              </a:rPr>
              <a:t>20</a:t>
            </a:r>
            <a:r>
              <a:rPr lang="hr-HR" altLang="en-US" sz="1800" b="1" dirty="0">
                <a:solidFill>
                  <a:schemeClr val="accent2"/>
                </a:solidFill>
                <a:effectLst>
                  <a:outerShdw blurRad="38100" dist="38100" dir="2700000" algn="tl">
                    <a:srgbClr val="C0C0C0"/>
                  </a:outerShdw>
                </a:effectLst>
                <a:latin typeface="Arial" panose="020B0604020202020204" pitchFamily="34" charset="0"/>
              </a:rPr>
              <a:t>. god</a:t>
            </a:r>
          </a:p>
          <a:p>
            <a:pPr eaLnBrk="1" hangingPunct="1">
              <a:lnSpc>
                <a:spcPct val="120000"/>
              </a:lnSpc>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Rok trajanja</a:t>
            </a:r>
            <a:r>
              <a:rPr lang="hr-HR" altLang="en-US" sz="1800" b="1" dirty="0">
                <a:solidFill>
                  <a:schemeClr val="accent2"/>
                </a:solidFill>
                <a:effectLst>
                  <a:outerShdw blurRad="38100" dist="38100" dir="2700000" algn="tl">
                    <a:srgbClr val="C0C0C0"/>
                  </a:outerShdw>
                </a:effectLst>
                <a:latin typeface="Arial" panose="020B0604020202020204" pitchFamily="34" charset="0"/>
              </a:rPr>
              <a:t>		60 dana</a:t>
            </a:r>
          </a:p>
          <a:p>
            <a:pPr eaLnBrk="1" hangingPunct="1">
              <a:lnSpc>
                <a:spcPct val="120000"/>
              </a:lnSpc>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Način čuvanja</a:t>
            </a:r>
            <a:r>
              <a:rPr lang="hr-HR" altLang="en-US" sz="1800" b="1" dirty="0">
                <a:solidFill>
                  <a:schemeClr val="accent2"/>
                </a:solidFill>
                <a:effectLst>
                  <a:outerShdw blurRad="38100" dist="38100" dir="2700000" algn="tl">
                    <a:srgbClr val="C0C0C0"/>
                  </a:outerShdw>
                </a:effectLst>
                <a:latin typeface="Arial" panose="020B0604020202020204" pitchFamily="34" charset="0"/>
              </a:rPr>
              <a:t>		na </a:t>
            </a:r>
            <a:r>
              <a:rPr lang="hr-HR" altLang="en-US" sz="1800" b="1" dirty="0" err="1">
                <a:solidFill>
                  <a:schemeClr val="accent2"/>
                </a:solidFill>
                <a:effectLst>
                  <a:outerShdw blurRad="38100" dist="38100" dir="2700000" algn="tl">
                    <a:srgbClr val="C0C0C0"/>
                  </a:outerShdw>
                </a:effectLst>
                <a:latin typeface="Arial" panose="020B0604020202020204" pitchFamily="34" charset="0"/>
              </a:rPr>
              <a:t>suvom</a:t>
            </a:r>
            <a:r>
              <a:rPr lang="hr-HR" altLang="en-US" sz="1800" b="1" dirty="0">
                <a:solidFill>
                  <a:schemeClr val="accent2"/>
                </a:solidFill>
                <a:effectLst>
                  <a:outerShdw blurRad="38100" dist="38100" dir="2700000" algn="tl">
                    <a:srgbClr val="C0C0C0"/>
                  </a:outerShdw>
                </a:effectLst>
                <a:latin typeface="Arial" panose="020B0604020202020204" pitchFamily="34" charset="0"/>
              </a:rPr>
              <a:t>, tamnom i hladnom </a:t>
            </a:r>
            <a:r>
              <a:rPr lang="hr-HR" altLang="en-US" sz="1800" b="1" dirty="0" err="1">
                <a:solidFill>
                  <a:schemeClr val="accent2"/>
                </a:solidFill>
                <a:effectLst>
                  <a:outerShdw blurRad="38100" dist="38100" dir="2700000" algn="tl">
                    <a:srgbClr val="C0C0C0"/>
                  </a:outerShdw>
                </a:effectLst>
                <a:latin typeface="Arial" panose="020B0604020202020204" pitchFamily="34" charset="0"/>
              </a:rPr>
              <a:t>mestu</a:t>
            </a:r>
            <a:endParaRPr lang="hr-HR" altLang="en-US" sz="1800" b="1" dirty="0">
              <a:solidFill>
                <a:schemeClr val="accent2"/>
              </a:solidFill>
              <a:effectLst>
                <a:outerShdw blurRad="38100" dist="38100" dir="2700000" algn="tl">
                  <a:srgbClr val="C0C0C0"/>
                </a:outerShdw>
              </a:effectLst>
              <a:latin typeface="Arial" panose="020B0604020202020204" pitchFamily="34" charset="0"/>
            </a:endParaRPr>
          </a:p>
          <a:p>
            <a:pPr eaLnBrk="1" hangingPunct="1">
              <a:lnSpc>
                <a:spcPct val="120000"/>
              </a:lnSpc>
              <a:spcBef>
                <a:spcPct val="50000"/>
              </a:spcBef>
              <a:defRPr/>
            </a:pPr>
            <a:r>
              <a:rPr lang="hr-HR" altLang="en-US" sz="1600" b="1" dirty="0">
                <a:solidFill>
                  <a:schemeClr val="accent2"/>
                </a:solidFill>
                <a:effectLst>
                  <a:outerShdw blurRad="38100" dist="38100" dir="2700000" algn="tl">
                    <a:srgbClr val="C0C0C0"/>
                  </a:outerShdw>
                </a:effectLst>
                <a:latin typeface="Arial" panose="020B0604020202020204" pitchFamily="34" charset="0"/>
              </a:rPr>
              <a:t>	</a:t>
            </a:r>
            <a:r>
              <a:rPr lang="hr-HR" altLang="en-US" sz="1600" b="1" dirty="0" err="1">
                <a:solidFill>
                  <a:schemeClr val="accent2"/>
                </a:solidFill>
                <a:effectLst>
                  <a:outerShdw blurRad="38100" dist="38100" dir="2700000" algn="tl">
                    <a:srgbClr val="C0C0C0"/>
                  </a:outerShdw>
                </a:effectLst>
                <a:latin typeface="Arial" panose="020B0604020202020204" pitchFamily="34" charset="0"/>
              </a:rPr>
              <a:t>Kvalitet</a:t>
            </a:r>
            <a:r>
              <a:rPr lang="hr-HR" altLang="en-US" sz="1600" b="1" dirty="0">
                <a:solidFill>
                  <a:schemeClr val="accent2"/>
                </a:solidFill>
                <a:effectLst>
                  <a:outerShdw blurRad="38100" dist="38100" dir="2700000" algn="tl">
                    <a:srgbClr val="C0C0C0"/>
                  </a:outerShdw>
                </a:effectLst>
                <a:latin typeface="Arial" panose="020B0604020202020204" pitchFamily="34" charset="0"/>
              </a:rPr>
              <a:t> smeše je u </a:t>
            </a:r>
            <a:r>
              <a:rPr lang="hr-HR" altLang="en-US" sz="1600" b="1" dirty="0" err="1">
                <a:solidFill>
                  <a:schemeClr val="accent2"/>
                </a:solidFill>
                <a:effectLst>
                  <a:outerShdw blurRad="38100" dist="38100" dir="2700000" algn="tl">
                    <a:srgbClr val="C0C0C0"/>
                  </a:outerShdw>
                </a:effectLst>
                <a:latin typeface="Arial" panose="020B0604020202020204" pitchFamily="34" charset="0"/>
              </a:rPr>
              <a:t>saglasnosti</a:t>
            </a:r>
            <a:r>
              <a:rPr lang="hr-HR" altLang="en-US" sz="1600" b="1" dirty="0">
                <a:solidFill>
                  <a:schemeClr val="accent2"/>
                </a:solidFill>
                <a:effectLst>
                  <a:outerShdw blurRad="38100" dist="38100" dir="2700000" algn="tl">
                    <a:srgbClr val="C0C0C0"/>
                  </a:outerShdw>
                </a:effectLst>
                <a:latin typeface="Arial" panose="020B0604020202020204" pitchFamily="34" charset="0"/>
              </a:rPr>
              <a:t> sa Pravilnikom o kvalitetu stočne hrane 						(Sl. list </a:t>
            </a:r>
            <a:r>
              <a:rPr lang="en-US" altLang="en-US" sz="1600" b="1" dirty="0">
                <a:solidFill>
                  <a:schemeClr val="accent2"/>
                </a:solidFill>
                <a:effectLst>
                  <a:outerShdw blurRad="38100" dist="38100" dir="2700000" algn="tl">
                    <a:srgbClr val="C0C0C0"/>
                  </a:outerShdw>
                </a:effectLst>
                <a:latin typeface="Arial" panose="020B0604020202020204" pitchFamily="34" charset="0"/>
              </a:rPr>
              <a:t>……….</a:t>
            </a:r>
            <a:r>
              <a:rPr lang="hr-HR" altLang="en-US" sz="1600" b="1" dirty="0">
                <a:solidFill>
                  <a:schemeClr val="accent2"/>
                </a:solidFill>
                <a:effectLst>
                  <a:outerShdw blurRad="38100" dist="38100" dir="2700000" algn="tl">
                    <a:srgbClr val="C0C0C0"/>
                  </a:outerShdw>
                </a:effectLst>
                <a:latin typeface="Arial" panose="020B0604020202020204" pitchFamily="34" charset="0"/>
              </a:rPr>
              <a:t>)</a:t>
            </a:r>
          </a:p>
          <a:p>
            <a:pPr eaLnBrk="1" hangingPunct="1">
              <a:lnSpc>
                <a:spcPct val="120000"/>
              </a:lnSpc>
              <a:spcBef>
                <a:spcPct val="50000"/>
              </a:spcBef>
              <a:defRPr/>
            </a:pPr>
            <a:r>
              <a:rPr lang="hr-HR" altLang="en-US" sz="1600" b="1" dirty="0">
                <a:solidFill>
                  <a:schemeClr val="accent2"/>
                </a:solidFill>
                <a:effectLst>
                  <a:outerShdw blurRad="38100" dist="38100" dir="2700000" algn="tl">
                    <a:srgbClr val="C0C0C0"/>
                  </a:outerShdw>
                </a:effectLst>
                <a:latin typeface="Arial" panose="020B0604020202020204" pitchFamily="34" charset="0"/>
              </a:rPr>
              <a:t>				Proizvedeno po proizvođačkoj specifikaciji</a:t>
            </a:r>
          </a:p>
          <a:p>
            <a:pPr eaLnBrk="1" hangingPunct="1">
              <a:lnSpc>
                <a:spcPct val="120000"/>
              </a:lnSpc>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Proizvodi</a:t>
            </a:r>
            <a:r>
              <a:rPr lang="hr-HR" altLang="en-US" sz="1800" b="1" dirty="0">
                <a:solidFill>
                  <a:schemeClr val="accent2"/>
                </a:solidFill>
                <a:effectLst>
                  <a:outerShdw blurRad="38100" dist="38100" dir="2700000" algn="tl">
                    <a:srgbClr val="C0C0C0"/>
                  </a:outerShdw>
                </a:effectLst>
                <a:latin typeface="Arial" panose="020B0604020202020204" pitchFamily="34" charset="0"/>
              </a:rPr>
              <a:t>		FSH </a:t>
            </a:r>
            <a:r>
              <a:rPr lang="en-US" altLang="en-US" sz="1800" b="1" dirty="0">
                <a:solidFill>
                  <a:schemeClr val="accent2"/>
                </a:solidFill>
                <a:effectLst>
                  <a:outerShdw blurRad="38100" dist="38100" dir="2700000" algn="tl">
                    <a:srgbClr val="C0C0C0"/>
                  </a:outerShdw>
                </a:effectLst>
                <a:latin typeface="Arial" panose="020B0604020202020204" pitchFamily="34" charset="0"/>
              </a:rPr>
              <a:t>…………………..</a:t>
            </a:r>
            <a:endParaRPr lang="hr-HR" altLang="en-US" sz="1800" b="1" dirty="0">
              <a:solidFill>
                <a:schemeClr val="accent2"/>
              </a:solidFill>
              <a:effectLst>
                <a:outerShdw blurRad="38100" dist="38100" dir="2700000" algn="tl">
                  <a:srgbClr val="C0C0C0"/>
                </a:outerShdw>
              </a:effectLst>
              <a:latin typeface="Arial" panose="020B0604020202020204" pitchFamily="34" charset="0"/>
            </a:endParaRPr>
          </a:p>
          <a:p>
            <a:pPr eaLnBrk="1" hangingPunct="1">
              <a:lnSpc>
                <a:spcPct val="120000"/>
              </a:lnSpc>
              <a:spcBef>
                <a:spcPct val="50000"/>
              </a:spcBef>
              <a:defRPr/>
            </a:pPr>
            <a:r>
              <a:rPr lang="hr-HR" altLang="en-US" sz="1600" b="1" dirty="0">
                <a:solidFill>
                  <a:schemeClr val="accent2"/>
                </a:solidFill>
                <a:effectLst>
                  <a:outerShdw blurRad="38100" dist="38100" dir="2700000" algn="tl">
                    <a:srgbClr val="C0C0C0"/>
                  </a:outerShdw>
                </a:effectLst>
                <a:latin typeface="Arial" panose="020B0604020202020204" pitchFamily="34" charset="0"/>
              </a:rPr>
              <a:t>		Kontrolu kvaliteta vrši Katedra za ishranu 				Fakulteta veterinarske medicine u Beogradu</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6"/>
          <p:cNvSpPr txBox="1">
            <a:spLocks noChangeArrowheads="1"/>
          </p:cNvSpPr>
          <p:nvPr/>
        </p:nvSpPr>
        <p:spPr bwMode="auto">
          <a:xfrm>
            <a:off x="539750" y="1700213"/>
            <a:ext cx="1692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Predstarter</a:t>
            </a:r>
            <a:endParaRPr lang="sr-Cyrl-CS" altLang="en-US"/>
          </a:p>
        </p:txBody>
      </p:sp>
      <p:sp>
        <p:nvSpPr>
          <p:cNvPr id="23562" name="Rectangle 10"/>
          <p:cNvSpPr>
            <a:spLocks noGrp="1" noChangeArrowheads="1"/>
          </p:cNvSpPr>
          <p:nvPr>
            <p:ph type="subTitle" idx="1"/>
          </p:nvPr>
        </p:nvSpPr>
        <p:spPr>
          <a:xfrm>
            <a:off x="1331913" y="549275"/>
            <a:ext cx="6400800" cy="550863"/>
          </a:xfrm>
        </p:spPr>
        <p:txBody>
          <a:bodyPr/>
          <a:lstStyle/>
          <a:p>
            <a:pPr>
              <a:defRPr/>
            </a:pPr>
            <a:r>
              <a:rPr lang="sr-Latn-CS" altLang="en-US" sz="3200"/>
              <a:t>POTPUNE</a:t>
            </a:r>
            <a:endParaRPr lang="sr-Cyrl-CS" altLang="en-US" sz="3200"/>
          </a:p>
        </p:txBody>
      </p:sp>
      <p:grpSp>
        <p:nvGrpSpPr>
          <p:cNvPr id="23578" name="Group 26"/>
          <p:cNvGrpSpPr>
            <a:grpSpLocks/>
          </p:cNvGrpSpPr>
          <p:nvPr/>
        </p:nvGrpSpPr>
        <p:grpSpPr bwMode="auto">
          <a:xfrm>
            <a:off x="611188" y="2565400"/>
            <a:ext cx="1511300" cy="3598863"/>
            <a:chOff x="385" y="1616"/>
            <a:chExt cx="952" cy="2267"/>
          </a:xfrm>
        </p:grpSpPr>
        <p:pic>
          <p:nvPicPr>
            <p:cNvPr id="29709" name="Picture 12" descr="stock-vector-lots-of-domestic-animals-silhouettes-3345761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31" y="2478"/>
              <a:ext cx="862"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0" name="Picture 13" descr="stock-vector-lots-of-domestic-animals-silhouettes-3345761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21" y="1616"/>
              <a:ext cx="659"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1" name="Picture 18" descr="9390251-cartoon-set-of-farm-animals-isolated-on-whit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5" y="3203"/>
              <a:ext cx="9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3" name="Group 21"/>
          <p:cNvGrpSpPr>
            <a:grpSpLocks/>
          </p:cNvGrpSpPr>
          <p:nvPr/>
        </p:nvGrpSpPr>
        <p:grpSpPr bwMode="auto">
          <a:xfrm>
            <a:off x="3132138" y="1700213"/>
            <a:ext cx="5348287" cy="4316412"/>
            <a:chOff x="1973" y="1071"/>
            <a:chExt cx="3369" cy="2719"/>
          </a:xfrm>
        </p:grpSpPr>
        <p:sp>
          <p:nvSpPr>
            <p:cNvPr id="29705" name="Text Box 7"/>
            <p:cNvSpPr txBox="1">
              <a:spLocks noChangeArrowheads="1"/>
            </p:cNvSpPr>
            <p:nvPr/>
          </p:nvSpPr>
          <p:spPr bwMode="auto">
            <a:xfrm>
              <a:off x="1973" y="1071"/>
              <a:ext cx="6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Starter</a:t>
              </a:r>
              <a:endParaRPr lang="sr-Cyrl-CS" altLang="en-US"/>
            </a:p>
          </p:txBody>
        </p:sp>
        <p:sp>
          <p:nvSpPr>
            <p:cNvPr id="29706" name="Text Box 8"/>
            <p:cNvSpPr txBox="1">
              <a:spLocks noChangeArrowheads="1"/>
            </p:cNvSpPr>
            <p:nvPr/>
          </p:nvSpPr>
          <p:spPr bwMode="auto">
            <a:xfrm>
              <a:off x="3243" y="1071"/>
              <a:ext cx="70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Grover</a:t>
              </a:r>
              <a:endParaRPr lang="sr-Cyrl-CS" altLang="en-US"/>
            </a:p>
          </p:txBody>
        </p:sp>
        <p:sp>
          <p:nvSpPr>
            <p:cNvPr id="29707" name="Text Box 9"/>
            <p:cNvSpPr txBox="1">
              <a:spLocks noChangeArrowheads="1"/>
            </p:cNvSpPr>
            <p:nvPr/>
          </p:nvSpPr>
          <p:spPr bwMode="auto">
            <a:xfrm>
              <a:off x="4649" y="1071"/>
              <a:ext cx="69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Finišer</a:t>
              </a:r>
              <a:endParaRPr lang="sr-Cyrl-CS" altLang="en-US"/>
            </a:p>
          </p:txBody>
        </p:sp>
        <p:pic>
          <p:nvPicPr>
            <p:cNvPr id="29708" name="Picture 20" descr="4-T040-A"/>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73" y="1570"/>
              <a:ext cx="3300" cy="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7" name="Group 25"/>
          <p:cNvGrpSpPr>
            <a:grpSpLocks/>
          </p:cNvGrpSpPr>
          <p:nvPr/>
        </p:nvGrpSpPr>
        <p:grpSpPr bwMode="auto">
          <a:xfrm>
            <a:off x="395288" y="3141663"/>
            <a:ext cx="1873250" cy="2159000"/>
            <a:chOff x="249" y="1979"/>
            <a:chExt cx="1180" cy="1360"/>
          </a:xfrm>
        </p:grpSpPr>
        <p:pic>
          <p:nvPicPr>
            <p:cNvPr id="29703" name="Picture 22" descr="MC900038516[1]"/>
            <p:cNvPicPr preferRelativeResize="0">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2" y="2297"/>
              <a:ext cx="584" cy="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AutoShape 23"/>
            <p:cNvSpPr>
              <a:spLocks noChangeArrowheads="1"/>
            </p:cNvSpPr>
            <p:nvPr/>
          </p:nvSpPr>
          <p:spPr bwMode="auto">
            <a:xfrm>
              <a:off x="249" y="1979"/>
              <a:ext cx="1180" cy="1360"/>
            </a:xfrm>
            <a:custGeom>
              <a:avLst/>
              <a:gdLst>
                <a:gd name="T0" fmla="*/ 590 w 21600"/>
                <a:gd name="T1" fmla="*/ 0 h 21600"/>
                <a:gd name="T2" fmla="*/ 173 w 21600"/>
                <a:gd name="T3" fmla="*/ 199 h 21600"/>
                <a:gd name="T4" fmla="*/ 0 w 21600"/>
                <a:gd name="T5" fmla="*/ 680 h 21600"/>
                <a:gd name="T6" fmla="*/ 173 w 21600"/>
                <a:gd name="T7" fmla="*/ 1161 h 21600"/>
                <a:gd name="T8" fmla="*/ 590 w 21600"/>
                <a:gd name="T9" fmla="*/ 1360 h 21600"/>
                <a:gd name="T10" fmla="*/ 1007 w 21600"/>
                <a:gd name="T11" fmla="*/ 1161 h 21600"/>
                <a:gd name="T12" fmla="*/ 1180 w 21600"/>
                <a:gd name="T13" fmla="*/ 680 h 21600"/>
                <a:gd name="T14" fmla="*/ 1007 w 21600"/>
                <a:gd name="T15" fmla="*/ 199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1 h 21600"/>
                <a:gd name="T26" fmla="*/ 18433 w 21600"/>
                <a:gd name="T27" fmla="*/ 1843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949" y="17009"/>
                  </a:moveTo>
                  <a:cubicBezTo>
                    <a:pt x="19445" y="15286"/>
                    <a:pt x="20269" y="13081"/>
                    <a:pt x="20269" y="10800"/>
                  </a:cubicBezTo>
                  <a:cubicBezTo>
                    <a:pt x="20269" y="5570"/>
                    <a:pt x="16029" y="1331"/>
                    <a:pt x="10800" y="1331"/>
                  </a:cubicBezTo>
                  <a:cubicBezTo>
                    <a:pt x="8518" y="1330"/>
                    <a:pt x="6313" y="2154"/>
                    <a:pt x="4590" y="3650"/>
                  </a:cubicBezTo>
                  <a:lnTo>
                    <a:pt x="17949" y="17009"/>
                  </a:lnTo>
                  <a:close/>
                  <a:moveTo>
                    <a:pt x="3650" y="4590"/>
                  </a:moveTo>
                  <a:cubicBezTo>
                    <a:pt x="2154" y="6313"/>
                    <a:pt x="1331" y="8518"/>
                    <a:pt x="1331" y="10799"/>
                  </a:cubicBezTo>
                  <a:cubicBezTo>
                    <a:pt x="1331" y="16029"/>
                    <a:pt x="5570" y="20269"/>
                    <a:pt x="10800" y="20269"/>
                  </a:cubicBezTo>
                  <a:cubicBezTo>
                    <a:pt x="13081" y="20269"/>
                    <a:pt x="15286" y="19445"/>
                    <a:pt x="17009" y="17949"/>
                  </a:cubicBezTo>
                  <a:lnTo>
                    <a:pt x="3650" y="4590"/>
                  </a:lnTo>
                  <a:close/>
                </a:path>
              </a:pathLst>
            </a:cu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5423723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xit" presetSubtype="16" fill="hold" nodeType="clickEffect">
                                  <p:stCondLst>
                                    <p:cond delay="0"/>
                                  </p:stCondLst>
                                  <p:childTnLst>
                                    <p:animEffect transition="out" filter="diamond(in)">
                                      <p:cBhvr>
                                        <p:cTn id="6" dur="500"/>
                                        <p:tgtEl>
                                          <p:spTgt spid="23578"/>
                                        </p:tgtEl>
                                      </p:cBhvr>
                                    </p:animEffect>
                                    <p:set>
                                      <p:cBhvr>
                                        <p:cTn id="7" dur="1" fill="hold">
                                          <p:stCondLst>
                                            <p:cond delay="499"/>
                                          </p:stCondLst>
                                        </p:cTn>
                                        <p:tgtEl>
                                          <p:spTgt spid="2357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23577"/>
                                        </p:tgtEl>
                                        <p:attrNameLst>
                                          <p:attrName>style.visibility</p:attrName>
                                        </p:attrNameLst>
                                      </p:cBhvr>
                                      <p:to>
                                        <p:strVal val="visible"/>
                                      </p:to>
                                    </p:set>
                                    <p:anim from="(-#ppt_w/2)" to="(#ppt_x)" calcmode="lin" valueType="num">
                                      <p:cBhvr>
                                        <p:cTn id="12" dur="600" fill="hold">
                                          <p:stCondLst>
                                            <p:cond delay="0"/>
                                          </p:stCondLst>
                                        </p:cTn>
                                        <p:tgtEl>
                                          <p:spTgt spid="23577"/>
                                        </p:tgtEl>
                                        <p:attrNameLst>
                                          <p:attrName>ppt_x</p:attrName>
                                        </p:attrNameLst>
                                      </p:cBhvr>
                                    </p:anim>
                                    <p:anim from="0" to="-1.0" calcmode="lin" valueType="num">
                                      <p:cBhvr>
                                        <p:cTn id="13" dur="200" decel="50000" autoRev="1" fill="hold">
                                          <p:stCondLst>
                                            <p:cond delay="600"/>
                                          </p:stCondLst>
                                        </p:cTn>
                                        <p:tgtEl>
                                          <p:spTgt spid="23577"/>
                                        </p:tgtEl>
                                        <p:attrNameLst>
                                          <p:attrName>xshear</p:attrName>
                                        </p:attrNameLst>
                                      </p:cBhvr>
                                    </p:anim>
                                    <p:animScale>
                                      <p:cBhvr>
                                        <p:cTn id="14" dur="200" decel="100000" autoRev="1" fill="hold">
                                          <p:stCondLst>
                                            <p:cond delay="600"/>
                                          </p:stCondLst>
                                        </p:cTn>
                                        <p:tgtEl>
                                          <p:spTgt spid="23577"/>
                                        </p:tgtEl>
                                      </p:cBhvr>
                                      <p:from x="100000" y="100000"/>
                                      <p:to x="80000" y="100000"/>
                                    </p:animScale>
                                    <p:anim by="(#ppt_h/3+#ppt_w*0.1)" calcmode="lin" valueType="num">
                                      <p:cBhvr additive="sum">
                                        <p:cTn id="15" dur="200" decel="100000" autoRev="1" fill="hold">
                                          <p:stCondLst>
                                            <p:cond delay="600"/>
                                          </p:stCondLst>
                                        </p:cTn>
                                        <p:tgtEl>
                                          <p:spTgt spid="23577"/>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4" presetClass="entr" presetSubtype="0" fill="hold" nodeType="clickEffect">
                                  <p:stCondLst>
                                    <p:cond delay="0"/>
                                  </p:stCondLst>
                                  <p:childTnLst>
                                    <p:set>
                                      <p:cBhvr>
                                        <p:cTn id="19" dur="1" fill="hold">
                                          <p:stCondLst>
                                            <p:cond delay="0"/>
                                          </p:stCondLst>
                                        </p:cTn>
                                        <p:tgtEl>
                                          <p:spTgt spid="23573"/>
                                        </p:tgtEl>
                                        <p:attrNameLst>
                                          <p:attrName>style.visibility</p:attrName>
                                        </p:attrNameLst>
                                      </p:cBhvr>
                                      <p:to>
                                        <p:strVal val="visible"/>
                                      </p:to>
                                    </p:set>
                                    <p:anim from="(-#ppt_w/2)" to="(#ppt_x)" calcmode="lin" valueType="num">
                                      <p:cBhvr>
                                        <p:cTn id="20" dur="600" fill="hold">
                                          <p:stCondLst>
                                            <p:cond delay="0"/>
                                          </p:stCondLst>
                                        </p:cTn>
                                        <p:tgtEl>
                                          <p:spTgt spid="23573"/>
                                        </p:tgtEl>
                                        <p:attrNameLst>
                                          <p:attrName>ppt_x</p:attrName>
                                        </p:attrNameLst>
                                      </p:cBhvr>
                                    </p:anim>
                                    <p:anim from="0" to="-1.0" calcmode="lin" valueType="num">
                                      <p:cBhvr>
                                        <p:cTn id="21" dur="200" decel="50000" autoRev="1" fill="hold">
                                          <p:stCondLst>
                                            <p:cond delay="600"/>
                                          </p:stCondLst>
                                        </p:cTn>
                                        <p:tgtEl>
                                          <p:spTgt spid="23573"/>
                                        </p:tgtEl>
                                        <p:attrNameLst>
                                          <p:attrName>xshear</p:attrName>
                                        </p:attrNameLst>
                                      </p:cBhvr>
                                    </p:anim>
                                    <p:animScale>
                                      <p:cBhvr>
                                        <p:cTn id="22" dur="200" decel="100000" autoRev="1" fill="hold">
                                          <p:stCondLst>
                                            <p:cond delay="600"/>
                                          </p:stCondLst>
                                        </p:cTn>
                                        <p:tgtEl>
                                          <p:spTgt spid="23573"/>
                                        </p:tgtEl>
                                      </p:cBhvr>
                                      <p:from x="100000" y="100000"/>
                                      <p:to x="80000" y="100000"/>
                                    </p:animScale>
                                    <p:anim by="(#ppt_h/3+#ppt_w*0.1)" calcmode="lin" valueType="num">
                                      <p:cBhvr additive="sum">
                                        <p:cTn id="23" dur="200" decel="100000" autoRev="1" fill="hold">
                                          <p:stCondLst>
                                            <p:cond delay="600"/>
                                          </p:stCondLst>
                                        </p:cTn>
                                        <p:tgtEl>
                                          <p:spTgt spid="2357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A3359FF7-F34C-4085-B1D4-D234F3B0891F}"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24579"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FE034B6-AE14-41F1-964F-6B26670A7C11}" type="slidenum">
              <a:rPr lang="en-US" altLang="en-US" sz="1400" b="0" smtClean="0">
                <a:latin typeface="Times New Roman" panose="02020603050405020304" pitchFamily="18" charset="0"/>
              </a:rPr>
              <a:pPr>
                <a:spcBef>
                  <a:spcPct val="0"/>
                </a:spcBef>
                <a:buClrTx/>
                <a:buSzTx/>
                <a:buFontTx/>
                <a:buNone/>
              </a:pPr>
              <a:t>23</a:t>
            </a:fld>
            <a:endParaRPr lang="en-US" altLang="en-US" sz="1400" b="0">
              <a:latin typeface="Times New Roman" panose="02020603050405020304" pitchFamily="18" charset="0"/>
            </a:endParaRPr>
          </a:p>
        </p:txBody>
      </p:sp>
      <p:sp>
        <p:nvSpPr>
          <p:cNvPr id="245762" name="Rectangle 2"/>
          <p:cNvSpPr>
            <a:spLocks noGrp="1" noChangeArrowheads="1"/>
          </p:cNvSpPr>
          <p:nvPr>
            <p:ph type="title"/>
          </p:nvPr>
        </p:nvSpPr>
        <p:spPr/>
        <p:txBody>
          <a:bodyPr/>
          <a:lstStyle/>
          <a:p>
            <a:pPr eaLnBrk="1" hangingPunct="1">
              <a:defRPr/>
            </a:pPr>
            <a:r>
              <a:rPr lang="hr-HR" altLang="en-US"/>
              <a:t>DEKLARACIJA</a:t>
            </a:r>
            <a:endParaRPr lang="en-US" altLang="en-US"/>
          </a:p>
        </p:txBody>
      </p:sp>
      <p:sp>
        <p:nvSpPr>
          <p:cNvPr id="245763" name="Text Box 3"/>
          <p:cNvSpPr txBox="1">
            <a:spLocks noChangeArrowheads="1"/>
          </p:cNvSpPr>
          <p:nvPr/>
        </p:nvSpPr>
        <p:spPr bwMode="auto">
          <a:xfrm>
            <a:off x="1219200" y="838200"/>
            <a:ext cx="7924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gn="ct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PRIMER</a:t>
            </a:r>
          </a:p>
          <a:p>
            <a:pPr eaLnBrk="1" hangingPunct="1">
              <a:spcBef>
                <a:spcPct val="50000"/>
              </a:spcBef>
              <a:defRPr/>
            </a:pPr>
            <a:r>
              <a:rPr lang="hr-HR" altLang="en-US" sz="2000" b="1">
                <a:solidFill>
                  <a:schemeClr val="accent2"/>
                </a:solidFill>
                <a:effectLst>
                  <a:outerShdw blurRad="38100" dist="38100" dir="2700000" algn="tl">
                    <a:srgbClr val="C0C0C0"/>
                  </a:outerShdw>
                </a:effectLst>
                <a:latin typeface="Arial" panose="020B0604020202020204" pitchFamily="34" charset="0"/>
              </a:rPr>
              <a:t>U kg smeše dodato je</a:t>
            </a:r>
          </a:p>
        </p:txBody>
      </p:sp>
      <p:graphicFrame>
        <p:nvGraphicFramePr>
          <p:cNvPr id="246000" name="Group 240"/>
          <p:cNvGraphicFramePr>
            <a:graphicFrameLocks noGrp="1"/>
          </p:cNvGraphicFramePr>
          <p:nvPr/>
        </p:nvGraphicFramePr>
        <p:xfrm>
          <a:off x="1524000" y="1752600"/>
          <a:ext cx="7620000" cy="3687926"/>
        </p:xfrm>
        <a:graphic>
          <a:graphicData uri="http://schemas.openxmlformats.org/drawingml/2006/table">
            <a:tbl>
              <a:tblPr/>
              <a:tblGrid>
                <a:gridCol w="22860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tblGrid>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A</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15000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IU</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Holin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500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cap="fla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D</a:t>
                      </a:r>
                      <a:r>
                        <a:rPr kumimoji="0" lang="hr-HR"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rPr>
                        <a:t>3</a:t>
                      </a:r>
                      <a:endParaRPr kumimoji="0" lang="en-US"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3000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IU</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B</a:t>
                      </a:r>
                      <a:r>
                        <a:rPr kumimoji="0" lang="hr-HR"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rPr>
                        <a:t>12</a:t>
                      </a:r>
                      <a:endParaRPr kumimoji="0" lang="en-US"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2</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E</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C</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20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K</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Gvožđe</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50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B</a:t>
                      </a:r>
                      <a:r>
                        <a:rPr kumimoji="0" lang="hr-HR"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rPr>
                        <a:t>1</a:t>
                      </a:r>
                      <a:endParaRPr kumimoji="0" lang="en-US"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2</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Bakar</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B</a:t>
                      </a:r>
                      <a:r>
                        <a:rPr kumimoji="0" lang="hr-HR"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rPr>
                        <a:t>2</a:t>
                      </a:r>
                      <a:endParaRPr kumimoji="0" lang="en-US"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6</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Mangan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80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Vitamin B</a:t>
                      </a:r>
                      <a:r>
                        <a:rPr kumimoji="0" lang="hr-HR"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rPr>
                        <a:t>6</a:t>
                      </a:r>
                      <a:endParaRPr kumimoji="0" lang="en-US" altLang="en-US" sz="1600" b="1" i="0" u="none" strike="noStrike" cap="none" normalizeH="0" baseline="-2500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Cink</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50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Pantotenska kis.</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12</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Selen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150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7"/>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Folna kis.</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800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Kobalt</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200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8"/>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Nikotinska kis.</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Jod</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800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9"/>
                  </a:ext>
                </a:extLst>
              </a:tr>
              <a:tr h="335251">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Biotin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cap="flat">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5</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Symbol" panose="05050102010706020507" pitchFamily="18" charset="2"/>
                        </a:rPr>
                        <a:t>m</a:t>
                      </a: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Metionin</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300</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a:noFill/>
                    </a:lnR>
                    <a:lnT>
                      <a:noFill/>
                    </a:lnT>
                    <a:lnB cap="flat">
                      <a:noFill/>
                    </a:lnB>
                    <a:lnTlToBr>
                      <a:noFill/>
                    </a:lnTlToBr>
                    <a:lnBlToTr>
                      <a:noFill/>
                    </a:lnBlToTr>
                    <a:noFill/>
                  </a:tcPr>
                </a:tc>
                <a:tc>
                  <a:txBody>
                    <a:bodyPr/>
                    <a:lstStyle>
                      <a:lvl1pPr>
                        <a:spcBef>
                          <a:spcPct val="20000"/>
                        </a:spcBef>
                        <a:buClr>
                          <a:srgbClr val="FFFF00"/>
                        </a:buClr>
                        <a:buSzPct val="110000"/>
                        <a:buFont typeface="Wingdings" panose="05000000000000000000" pitchFamily="2" charset="2"/>
                        <a:defRPr sz="2000" b="1">
                          <a:solidFill>
                            <a:srgbClr val="CC3300"/>
                          </a:solidFill>
                          <a:effectLst>
                            <a:outerShdw blurRad="38100" dist="38100" dir="2700000" algn="tl">
                              <a:srgbClr val="C0C0C0"/>
                            </a:outerShdw>
                          </a:effectLst>
                          <a:latin typeface="Arial" panose="020B0604020202020204" pitchFamily="34" charset="0"/>
                        </a:defRPr>
                      </a:lvl1pPr>
                      <a:lvl2pPr>
                        <a:spcBef>
                          <a:spcPct val="20000"/>
                        </a:spcBef>
                        <a:defRPr b="1">
                          <a:solidFill>
                            <a:srgbClr val="CC3300"/>
                          </a:solidFill>
                          <a:effectLst>
                            <a:outerShdw blurRad="38100" dist="38100" dir="2700000" algn="tl">
                              <a:srgbClr val="C0C0C0"/>
                            </a:outerShdw>
                          </a:effectLst>
                          <a:latin typeface="Arial" panose="020B0604020202020204" pitchFamily="34" charset="0"/>
                        </a:defRPr>
                      </a:lvl2pPr>
                      <a:lvl3pPr>
                        <a:spcBef>
                          <a:spcPct val="20000"/>
                        </a:spcBef>
                        <a:defRPr sz="1600" b="1">
                          <a:solidFill>
                            <a:srgbClr val="CC3300"/>
                          </a:solidFill>
                          <a:effectLst>
                            <a:outerShdw blurRad="38100" dist="38100" dir="2700000" algn="tl">
                              <a:srgbClr val="C0C0C0"/>
                            </a:outerShdw>
                          </a:effectLst>
                          <a:latin typeface="Arial" panose="020B0604020202020204" pitchFamily="34" charset="0"/>
                        </a:defRPr>
                      </a:lvl3pPr>
                      <a:lvl4pPr>
                        <a:spcBef>
                          <a:spcPct val="20000"/>
                        </a:spcBef>
                        <a:defRPr sz="1600">
                          <a:solidFill>
                            <a:srgbClr val="CC3300"/>
                          </a:solidFill>
                          <a:effectLst>
                            <a:outerShdw blurRad="38100" dist="38100" dir="2700000" algn="tl">
                              <a:srgbClr val="C0C0C0"/>
                            </a:outerShdw>
                          </a:effectLst>
                          <a:latin typeface="Arial" panose="020B0604020202020204" pitchFamily="34" charset="0"/>
                        </a:defRPr>
                      </a:lvl4pPr>
                      <a:lvl5pPr>
                        <a:spcBef>
                          <a:spcPct val="20000"/>
                        </a:spcBef>
                        <a:defRPr sz="1400">
                          <a:solidFill>
                            <a:srgbClr val="CC3300"/>
                          </a:solidFill>
                          <a:effectLst>
                            <a:outerShdw blurRad="38100" dist="38100" dir="2700000" algn="tl">
                              <a:srgbClr val="C0C0C0"/>
                            </a:outerShdw>
                          </a:effectLst>
                          <a:latin typeface="Arial" panose="020B0604020202020204" pitchFamily="34" charset="0"/>
                        </a:defRPr>
                      </a:lvl5pPr>
                      <a:lvl6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6pPr>
                      <a:lvl7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7pPr>
                      <a:lvl8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8pPr>
                      <a:lvl9pPr fontAlgn="base">
                        <a:spcBef>
                          <a:spcPct val="20000"/>
                        </a:spcBef>
                        <a:spcAft>
                          <a:spcPct val="0"/>
                        </a:spcAft>
                        <a:defRPr sz="1400">
                          <a:solidFill>
                            <a:srgbClr val="CC3300"/>
                          </a:solidFill>
                          <a:effectLst>
                            <a:outerShdw blurRad="38100" dist="38100" dir="2700000" algn="tl">
                              <a:srgbClr val="C0C0C0"/>
                            </a:outerShdw>
                          </a:effectLst>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FFFF00"/>
                        </a:buClr>
                        <a:buSzPct val="110000"/>
                        <a:buFont typeface="Wingdings" panose="05000000000000000000" pitchFamily="2" charset="2"/>
                        <a:buNone/>
                        <a:tabLst/>
                      </a:pPr>
                      <a:r>
                        <a:rPr kumimoji="0" lang="hr-HR"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rPr>
                        <a:t>mg</a:t>
                      </a:r>
                      <a:endParaRPr kumimoji="0" lang="en-US" altLang="en-US" sz="1600" b="1" i="0" u="none" strike="noStrike" cap="none" normalizeH="0" baseline="0">
                        <a:ln>
                          <a:noFill/>
                        </a:ln>
                        <a:solidFill>
                          <a:schemeClr val="accent2"/>
                        </a:solidFill>
                        <a:effectLst>
                          <a:outerShdw blurRad="38100" dist="38100" dir="2700000" algn="tl">
                            <a:srgbClr val="C0C0C0"/>
                          </a:outerShdw>
                        </a:effectLst>
                        <a:latin typeface="Arial" panose="020B0604020202020204" pitchFamily="34" charset="0"/>
                      </a:endParaRPr>
                    </a:p>
                  </a:txBody>
                  <a:tcPr marT="45713" marB="45713"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10"/>
                  </a:ext>
                </a:extLst>
              </a:tr>
            </a:tbl>
          </a:graphicData>
        </a:graphic>
      </p:graphicFrame>
      <p:sp>
        <p:nvSpPr>
          <p:cNvPr id="246001" name="Text Box 241"/>
          <p:cNvSpPr txBox="1">
            <a:spLocks noChangeArrowheads="1"/>
          </p:cNvSpPr>
          <p:nvPr/>
        </p:nvSpPr>
        <p:spPr bwMode="auto">
          <a:xfrm>
            <a:off x="1219200" y="5486400"/>
            <a:ext cx="7086600" cy="1085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sz="2000" b="1" dirty="0" err="1">
                <a:solidFill>
                  <a:schemeClr val="accent2"/>
                </a:solidFill>
                <a:effectLst>
                  <a:outerShdw blurRad="38100" dist="38100" dir="2700000" algn="tl">
                    <a:srgbClr val="C0C0C0"/>
                  </a:outerShdw>
                </a:effectLst>
                <a:latin typeface="Arial" panose="020B0604020202020204" pitchFamily="34" charset="0"/>
              </a:rPr>
              <a:t>Kokcidiostatik</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Sacox</a:t>
            </a:r>
            <a:r>
              <a:rPr lang="hr-HR" altLang="en-US" sz="2000" b="1" dirty="0">
                <a:solidFill>
                  <a:schemeClr val="accent2"/>
                </a:solidFill>
                <a:effectLst>
                  <a:outerShdw blurRad="38100" dist="38100" dir="2700000" algn="tl">
                    <a:srgbClr val="C0C0C0"/>
                  </a:outerShdw>
                </a:effectLst>
                <a:latin typeface="Arial" panose="020B0604020202020204" pitchFamily="34" charset="0"/>
              </a:rPr>
              <a:t>		1000 mg/kg</a:t>
            </a:r>
          </a:p>
          <a:p>
            <a:pPr eaLnBrk="1" hangingPunct="1">
              <a:lnSpc>
                <a:spcPct val="70000"/>
              </a:lnSpc>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	NAPOMENA	</a:t>
            </a:r>
            <a:r>
              <a:rPr lang="hr-HR" altLang="en-US" sz="1800" b="1" dirty="0">
                <a:solidFill>
                  <a:srgbClr val="FF0000"/>
                </a:solidFill>
                <a:effectLst>
                  <a:outerShdw blurRad="38100" dist="38100" dir="2700000" algn="tl">
                    <a:srgbClr val="C0C0C0"/>
                  </a:outerShdw>
                </a:effectLst>
                <a:latin typeface="Arial" panose="020B0604020202020204" pitchFamily="34" charset="0"/>
              </a:rPr>
              <a:t>ne </a:t>
            </a:r>
            <a:r>
              <a:rPr lang="hr-HR" altLang="en-US" sz="1800" b="1" dirty="0" err="1">
                <a:solidFill>
                  <a:srgbClr val="FF0000"/>
                </a:solidFill>
                <a:effectLst>
                  <a:outerShdw blurRad="38100" dist="38100" dir="2700000" algn="tl">
                    <a:srgbClr val="C0C0C0"/>
                  </a:outerShdw>
                </a:effectLst>
                <a:latin typeface="Arial" panose="020B0604020202020204" pitchFamily="34" charset="0"/>
              </a:rPr>
              <a:t>sme</a:t>
            </a:r>
            <a:r>
              <a:rPr lang="hr-HR" altLang="en-US" sz="1800" b="1" dirty="0">
                <a:solidFill>
                  <a:srgbClr val="FF0000"/>
                </a:solidFill>
                <a:effectLst>
                  <a:outerShdw blurRad="38100" dist="38100" dir="2700000" algn="tl">
                    <a:srgbClr val="C0C0C0"/>
                  </a:outerShdw>
                </a:effectLst>
                <a:latin typeface="Arial" panose="020B0604020202020204" pitchFamily="34" charset="0"/>
              </a:rPr>
              <a:t> se koristiti 7 dana </a:t>
            </a:r>
            <a:r>
              <a:rPr lang="hr-HR" altLang="en-US" sz="1800" b="1" dirty="0" err="1">
                <a:solidFill>
                  <a:srgbClr val="FF0000"/>
                </a:solidFill>
                <a:effectLst>
                  <a:outerShdw blurRad="38100" dist="38100" dir="2700000" algn="tl">
                    <a:srgbClr val="C0C0C0"/>
                  </a:outerShdw>
                </a:effectLst>
                <a:latin typeface="Arial" panose="020B0604020202020204" pitchFamily="34" charset="0"/>
              </a:rPr>
              <a:t>pre</a:t>
            </a:r>
            <a:r>
              <a:rPr lang="hr-HR" altLang="en-US" sz="1800" b="1" dirty="0">
                <a:solidFill>
                  <a:srgbClr val="FF0000"/>
                </a:solidFill>
                <a:effectLst>
                  <a:outerShdw blurRad="38100" dist="38100" dir="2700000" algn="tl">
                    <a:srgbClr val="C0C0C0"/>
                  </a:outerShdw>
                </a:effectLst>
                <a:latin typeface="Arial" panose="020B0604020202020204" pitchFamily="34" charset="0"/>
              </a:rPr>
              <a:t> klanja</a:t>
            </a:r>
          </a:p>
          <a:p>
            <a:pPr eaLnBrk="1" hangingPunct="1">
              <a:lnSpc>
                <a:spcPct val="60000"/>
              </a:lnSpc>
              <a:spcBef>
                <a:spcPct val="50000"/>
              </a:spcBef>
              <a:defRPr/>
            </a:pPr>
            <a:r>
              <a:rPr lang="hr-HR" altLang="en-US" sz="1800" b="1" dirty="0">
                <a:solidFill>
                  <a:schemeClr val="accent2"/>
                </a:solidFill>
                <a:effectLst>
                  <a:outerShdw blurRad="38100" dist="38100" dir="2700000" algn="tl">
                    <a:srgbClr val="C0C0C0"/>
                  </a:outerShdw>
                </a:effectLst>
                <a:latin typeface="Arial" panose="020B0604020202020204" pitchFamily="34" charset="0"/>
              </a:rPr>
              <a:t>			</a:t>
            </a:r>
            <a:r>
              <a:rPr lang="hr-HR" altLang="en-US" sz="1800" b="1" dirty="0">
                <a:solidFill>
                  <a:srgbClr val="FF0000"/>
                </a:solidFill>
                <a:effectLst>
                  <a:outerShdw blurRad="38100" dist="38100" dir="2700000" algn="tl">
                    <a:srgbClr val="C0C0C0"/>
                  </a:outerShdw>
                </a:effectLst>
                <a:latin typeface="Arial" panose="020B0604020202020204" pitchFamily="34" charset="0"/>
              </a:rPr>
              <a:t>ne </a:t>
            </a:r>
            <a:r>
              <a:rPr lang="hr-HR" altLang="en-US" sz="1800" b="1" dirty="0" err="1">
                <a:solidFill>
                  <a:srgbClr val="FF0000"/>
                </a:solidFill>
                <a:effectLst>
                  <a:outerShdw blurRad="38100" dist="38100" dir="2700000" algn="tl">
                    <a:srgbClr val="C0C0C0"/>
                  </a:outerShdw>
                </a:effectLst>
                <a:latin typeface="Arial" panose="020B0604020202020204" pitchFamily="34" charset="0"/>
              </a:rPr>
              <a:t>sme</a:t>
            </a:r>
            <a:r>
              <a:rPr lang="hr-HR" altLang="en-US" sz="1800" b="1" dirty="0">
                <a:solidFill>
                  <a:srgbClr val="FF0000"/>
                </a:solidFill>
                <a:effectLst>
                  <a:outerShdw blurRad="38100" dist="38100" dir="2700000" algn="tl">
                    <a:srgbClr val="C0C0C0"/>
                  </a:outerShdw>
                </a:effectLst>
                <a:latin typeface="Arial" panose="020B0604020202020204" pitchFamily="34" charset="0"/>
              </a:rPr>
              <a:t> se davati </a:t>
            </a:r>
            <a:r>
              <a:rPr lang="hr-HR" altLang="en-US" sz="1800" b="1" dirty="0" err="1">
                <a:solidFill>
                  <a:srgbClr val="FF0000"/>
                </a:solidFill>
                <a:effectLst>
                  <a:outerShdw blurRad="38100" dist="38100" dir="2700000" algn="tl">
                    <a:srgbClr val="C0C0C0"/>
                  </a:outerShdw>
                </a:effectLst>
                <a:latin typeface="Arial" panose="020B0604020202020204" pitchFamily="34" charset="0"/>
              </a:rPr>
              <a:t>ćurkama</a:t>
            </a:r>
            <a:r>
              <a:rPr lang="hr-HR" altLang="en-US" sz="1800" b="1" dirty="0">
                <a:solidFill>
                  <a:srgbClr val="FF0000"/>
                </a:solidFill>
                <a:effectLst>
                  <a:outerShdw blurRad="38100" dist="38100" dir="2700000" algn="tl">
                    <a:srgbClr val="C0C0C0"/>
                  </a:outerShdw>
                </a:effectLst>
                <a:latin typeface="Arial" panose="020B0604020202020204" pitchFamily="34" charset="0"/>
              </a:rPr>
              <a:t> i </a:t>
            </a:r>
            <a:r>
              <a:rPr lang="hr-HR" altLang="en-US" sz="1800" b="1" dirty="0" err="1">
                <a:solidFill>
                  <a:srgbClr val="FF0000"/>
                </a:solidFill>
                <a:effectLst>
                  <a:outerShdw blurRad="38100" dist="38100" dir="2700000" algn="tl">
                    <a:srgbClr val="C0C0C0"/>
                  </a:outerShdw>
                </a:effectLst>
                <a:latin typeface="Arial" panose="020B0604020202020204" pitchFamily="34" charset="0"/>
              </a:rPr>
              <a:t>ekvidima</a:t>
            </a:r>
            <a:endParaRPr lang="en-US" altLang="en-US" sz="1800" b="1" dirty="0">
              <a:solidFill>
                <a:srgbClr val="FF0000"/>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60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subTitle" idx="1"/>
          </p:nvPr>
        </p:nvSpPr>
        <p:spPr>
          <a:xfrm>
            <a:off x="1677988" y="314325"/>
            <a:ext cx="6400800" cy="550863"/>
          </a:xfrm>
        </p:spPr>
        <p:txBody>
          <a:bodyPr/>
          <a:lstStyle/>
          <a:p>
            <a:pPr>
              <a:defRPr/>
            </a:pPr>
            <a:r>
              <a:rPr lang="sr-Latn-CS" altLang="en-US" dirty="0"/>
              <a:t>DOPUNSKE - </a:t>
            </a:r>
            <a:r>
              <a:rPr lang="sr-Latn-CS" altLang="en-US" dirty="0" err="1"/>
              <a:t>Superkoncentrati</a:t>
            </a:r>
            <a:endParaRPr lang="sr-Cyrl-CS" altLang="en-US" dirty="0"/>
          </a:p>
        </p:txBody>
      </p:sp>
      <p:pic>
        <p:nvPicPr>
          <p:cNvPr id="3075" name="Picture 3" descr="Dopunska smeša za tov pilića DŽP-40% super">
            <a:hlinkClick r:id="rId3" tooltip="Dopunska smeša za tov pilića DŽP-40% super"/>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35025" y="3322638"/>
            <a:ext cx="2197100"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ChangeArrowheads="1"/>
          </p:cNvSpPr>
          <p:nvPr/>
        </p:nvSpPr>
        <p:spPr bwMode="auto">
          <a:xfrm>
            <a:off x="3059113" y="3074988"/>
            <a:ext cx="4978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Cyrl-CS" altLang="en-US" b="1"/>
              <a:t>Dopunska smeša za tov pilića DŽP-40% super</a:t>
            </a:r>
          </a:p>
          <a:p>
            <a:endParaRPr lang="sr-Cyrl-CS" altLang="en-US"/>
          </a:p>
        </p:txBody>
      </p:sp>
      <p:sp>
        <p:nvSpPr>
          <p:cNvPr id="31749" name="Rectangle 5"/>
          <p:cNvSpPr>
            <a:spLocks noChangeArrowheads="1"/>
          </p:cNvSpPr>
          <p:nvPr/>
        </p:nvSpPr>
        <p:spPr bwMode="auto">
          <a:xfrm>
            <a:off x="1314450" y="1100138"/>
            <a:ext cx="71278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Obezbeđuju najkritičnije hranljive materije.</a:t>
            </a:r>
          </a:p>
          <a:p>
            <a:pPr>
              <a:lnSpc>
                <a:spcPct val="140000"/>
              </a:lnSpc>
            </a:pPr>
            <a:r>
              <a:rPr lang="sr-Latn-CS" altLang="en-US"/>
              <a:t>Štedi se na transportu.</a:t>
            </a:r>
            <a:endParaRPr lang="sr-Cyrl-CS" altLang="en-US"/>
          </a:p>
        </p:txBody>
      </p:sp>
      <p:sp>
        <p:nvSpPr>
          <p:cNvPr id="3078" name="Rectangle 6"/>
          <p:cNvSpPr>
            <a:spLocks noChangeArrowheads="1"/>
          </p:cNvSpPr>
          <p:nvPr/>
        </p:nvSpPr>
        <p:spPr bwMode="auto">
          <a:xfrm>
            <a:off x="1187450" y="2195513"/>
            <a:ext cx="849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r-Latn-CS" altLang="en-US"/>
              <a:t>DOPUNSKA SMEŠA + ZRNO ŽITARICA (najčešće kukuruz)</a:t>
            </a:r>
            <a:endParaRPr lang="sr-Cyrl-CS" altLang="en-US"/>
          </a:p>
        </p:txBody>
      </p:sp>
      <p:sp>
        <p:nvSpPr>
          <p:cNvPr id="3079" name="Rectangle 7"/>
          <p:cNvSpPr>
            <a:spLocks noChangeArrowheads="1"/>
          </p:cNvSpPr>
          <p:nvPr/>
        </p:nvSpPr>
        <p:spPr bwMode="auto">
          <a:xfrm>
            <a:off x="3059113" y="3860800"/>
            <a:ext cx="590550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76176"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sr-Cyrl-CS" altLang="en-US" b="1"/>
              <a:t>Sirovinski sastav:</a:t>
            </a:r>
            <a:endParaRPr lang="sr-Cyrl-CS" altLang="en-US"/>
          </a:p>
          <a:p>
            <a:pPr>
              <a:lnSpc>
                <a:spcPct val="130000"/>
              </a:lnSpc>
            </a:pPr>
            <a:r>
              <a:rPr lang="sr-Cyrl-CS" altLang="en-US"/>
              <a:t>Proizvodi industrije ulja, proizvodi industrije alkohola i vrenja, mlinski proizvodi od žita, proizvodi industrije skroba, zrnasta hraniva, sušeni biljni proizvodi, ostali biljni proizvodi, mineralna hraniva i  vitaminsko mineralna predsmeša, aminokiseline, aroma.</a:t>
            </a:r>
          </a:p>
        </p:txBody>
      </p:sp>
    </p:spTree>
    <p:extLst>
      <p:ext uri="{BB962C8B-B14F-4D97-AF65-F5344CB8AC3E}">
        <p14:creationId xmlns:p14="http://schemas.microsoft.com/office/powerpoint/2010/main" val="38826341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ppt_x"/>
                                          </p:val>
                                        </p:tav>
                                        <p:tav tm="100000">
                                          <p:val>
                                            <p:strVal val="#ppt_x"/>
                                          </p:val>
                                        </p:tav>
                                      </p:tavLst>
                                    </p:anim>
                                    <p:anim calcmode="lin" valueType="num">
                                      <p:cBhvr additive="base">
                                        <p:cTn id="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076"/>
                                        </p:tgtEl>
                                        <p:attrNameLst>
                                          <p:attrName>style.visibility</p:attrName>
                                        </p:attrNameLst>
                                      </p:cBhvr>
                                      <p:to>
                                        <p:strVal val="visible"/>
                                      </p:to>
                                    </p:set>
                                    <p:animEffect transition="in" filter="checkerboard(across)">
                                      <p:cBhvr>
                                        <p:cTn id="13" dur="500"/>
                                        <p:tgtEl>
                                          <p:spTgt spid="307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079"/>
                                        </p:tgtEl>
                                        <p:attrNameLst>
                                          <p:attrName>style.visibility</p:attrName>
                                        </p:attrNameLst>
                                      </p:cBhvr>
                                      <p:to>
                                        <p:strVal val="visible"/>
                                      </p:to>
                                    </p:set>
                                    <p:animEffect transition="in" filter="checkerboard(across)">
                                      <p:cBhvr>
                                        <p:cTn id="18" dur="500"/>
                                        <p:tgtEl>
                                          <p:spTgt spid="307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checkerboard(across)">
                                      <p:cBhvr>
                                        <p:cTn id="23"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8" grpId="0"/>
      <p:bldP spid="307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subTitle" idx="1"/>
          </p:nvPr>
        </p:nvSpPr>
        <p:spPr>
          <a:xfrm>
            <a:off x="1547813" y="176213"/>
            <a:ext cx="6400800" cy="550862"/>
          </a:xfrm>
        </p:spPr>
        <p:txBody>
          <a:bodyPr/>
          <a:lstStyle/>
          <a:p>
            <a:pPr>
              <a:defRPr/>
            </a:pPr>
            <a:r>
              <a:rPr lang="sr-Latn-CS" altLang="en-US" sz="3200" dirty="0"/>
              <a:t>DOPUNSKE - </a:t>
            </a:r>
            <a:r>
              <a:rPr lang="sr-Latn-CS" altLang="en-US" sz="3200" dirty="0" err="1"/>
              <a:t>Superkoncentrati</a:t>
            </a:r>
            <a:endParaRPr lang="sr-Cyrl-CS" altLang="en-US" sz="3200" dirty="0"/>
          </a:p>
        </p:txBody>
      </p:sp>
      <p:graphicFrame>
        <p:nvGraphicFramePr>
          <p:cNvPr id="7227" name="Group 59"/>
          <p:cNvGraphicFramePr>
            <a:graphicFrameLocks noGrp="1"/>
          </p:cNvGraphicFramePr>
          <p:nvPr/>
        </p:nvGraphicFramePr>
        <p:xfrm>
          <a:off x="6262688" y="620713"/>
          <a:ext cx="2881312" cy="3444877"/>
        </p:xfrm>
        <a:graphic>
          <a:graphicData uri="http://schemas.openxmlformats.org/drawingml/2006/table">
            <a:tbl>
              <a:tblPr/>
              <a:tblGrid>
                <a:gridCol w="1533525">
                  <a:extLst>
                    <a:ext uri="{9D8B030D-6E8A-4147-A177-3AD203B41FA5}">
                      <a16:colId xmlns:a16="http://schemas.microsoft.com/office/drawing/2014/main" val="20000"/>
                    </a:ext>
                  </a:extLst>
                </a:gridCol>
                <a:gridCol w="1347787">
                  <a:extLst>
                    <a:ext uri="{9D8B030D-6E8A-4147-A177-3AD203B41FA5}">
                      <a16:colId xmlns:a16="http://schemas.microsoft.com/office/drawing/2014/main" val="20001"/>
                    </a:ext>
                  </a:extLst>
                </a:gridCol>
              </a:tblGrid>
              <a:tr h="76214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1" i="0" u="none" strike="noStrike" cap="none" normalizeH="0" baseline="0" dirty="0" err="1">
                          <a:ln>
                            <a:noFill/>
                          </a:ln>
                          <a:solidFill>
                            <a:srgbClr val="31302D"/>
                          </a:solidFill>
                          <a:effectLst/>
                          <a:latin typeface="Arial" panose="020B0604020202020204" pitchFamily="34" charset="0"/>
                        </a:rPr>
                        <a:t>Hemijski</a:t>
                      </a:r>
                      <a:r>
                        <a:rPr kumimoji="0" lang="sr-Cyrl-CS" altLang="en-US" sz="1200" b="1" i="0" u="none" strike="noStrike" cap="none" normalizeH="0" baseline="0" dirty="0">
                          <a:ln>
                            <a:noFill/>
                          </a:ln>
                          <a:solidFill>
                            <a:srgbClr val="31302D"/>
                          </a:solidFill>
                          <a:effectLst/>
                          <a:latin typeface="Arial" panose="020B0604020202020204" pitchFamily="34" charset="0"/>
                        </a:rPr>
                        <a:t> </a:t>
                      </a:r>
                      <a:r>
                        <a:rPr kumimoji="0" lang="sr-Cyrl-CS" altLang="en-US" sz="1200" b="1" i="0" u="none" strike="noStrike" cap="none" normalizeH="0" baseline="0" dirty="0" err="1">
                          <a:ln>
                            <a:noFill/>
                          </a:ln>
                          <a:solidFill>
                            <a:srgbClr val="31302D"/>
                          </a:solidFill>
                          <a:effectLst/>
                          <a:latin typeface="Arial" panose="020B0604020202020204" pitchFamily="34" charset="0"/>
                        </a:rPr>
                        <a:t>sastav</a:t>
                      </a:r>
                      <a:r>
                        <a:rPr kumimoji="0" lang="sr-Cyrl-CS" altLang="en-US" sz="1200" b="1" i="0" u="none" strike="noStrike" cap="none" normalizeH="0" baseline="0" dirty="0">
                          <a:ln>
                            <a:noFill/>
                          </a:ln>
                          <a:solidFill>
                            <a:srgbClr val="31302D"/>
                          </a:solidFill>
                          <a:effectLst/>
                          <a:latin typeface="Arial" panose="020B0604020202020204" pitchFamily="34" charset="0"/>
                        </a:rPr>
                        <a:t>:</a:t>
                      </a:r>
                      <a:endParaRPr kumimoji="0" lang="sr-Cyrl-CS" altLang="en-US" sz="3200" b="0" i="0" u="none" strike="noStrike" cap="none" normalizeH="0" baseline="0" dirty="0">
                        <a:ln>
                          <a:noFill/>
                        </a:ln>
                        <a:solidFill>
                          <a:schemeClr val="tx1"/>
                        </a:solidFill>
                        <a:effectLst/>
                        <a:latin typeface="Arial" panose="020B0604020202020204" pitchFamily="34" charset="0"/>
                      </a:endParaRPr>
                    </a:p>
                  </a:txBody>
                  <a:tcPr marT="45728" marB="45728" anchor="ctr" horzOverflow="overflow">
                    <a:lnL cap="flat">
                      <a:noFill/>
                    </a:lnL>
                    <a:lnR>
                      <a:noFill/>
                    </a:lnR>
                    <a:lnT cap="fla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44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Proteini % najmanje</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40.00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1"/>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dirty="0" err="1">
                          <a:ln>
                            <a:noFill/>
                          </a:ln>
                          <a:solidFill>
                            <a:srgbClr val="31302D"/>
                          </a:solidFill>
                          <a:effectLst/>
                          <a:latin typeface="Arial" panose="020B0604020202020204" pitchFamily="34" charset="0"/>
                        </a:rPr>
                        <a:t>Vlaga</a:t>
                      </a:r>
                      <a:r>
                        <a:rPr kumimoji="0" lang="sr-Cyrl-CS" altLang="en-US" sz="1200" b="0" i="0" u="none" strike="noStrike" cap="none" normalizeH="0" baseline="0" dirty="0">
                          <a:ln>
                            <a:noFill/>
                          </a:ln>
                          <a:solidFill>
                            <a:srgbClr val="31302D"/>
                          </a:solidFill>
                          <a:effectLst/>
                          <a:latin typeface="Arial" panose="020B0604020202020204" pitchFamily="34" charset="0"/>
                        </a:rPr>
                        <a:t> % </a:t>
                      </a:r>
                      <a:r>
                        <a:rPr kumimoji="0" lang="sr-Cyrl-CS" altLang="en-US" sz="1200" b="0" i="0" u="none" strike="noStrike" cap="none" normalizeH="0" baseline="0" dirty="0" err="1">
                          <a:ln>
                            <a:noFill/>
                          </a:ln>
                          <a:solidFill>
                            <a:srgbClr val="31302D"/>
                          </a:solidFill>
                          <a:effectLst/>
                          <a:latin typeface="Arial" panose="020B0604020202020204" pitchFamily="34" charset="0"/>
                        </a:rPr>
                        <a:t>najviše</a:t>
                      </a:r>
                      <a:endParaRPr kumimoji="0" lang="sr-Cyrl-CS" altLang="en-US" sz="3200" b="0" i="0" u="none" strike="noStrike" cap="none" normalizeH="0" baseline="0" dirty="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13.00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2"/>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Celuloza % najviše</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8.00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3"/>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Pepeo % najviše</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16.00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4"/>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Kalcijum %</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2.80-3.00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5"/>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Fosfor %</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1.70-1.90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6"/>
                  </a:ext>
                </a:extLst>
              </a:tr>
              <a:tr h="274371">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Natrijum %</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a:noFill/>
                    </a:lnB>
                    <a:lnTlToBr>
                      <a:noFill/>
                    </a:lnTlToBr>
                    <a:lnBlToTr>
                      <a:noFill/>
                    </a:lnBlToTr>
                    <a:solidFill>
                      <a:srgbClr val="FEF1AD"/>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sr-Cyrl-CS" altLang="en-US" sz="1200" b="0" i="0" u="none" strike="noStrike" cap="none" normalizeH="0" baseline="0">
                          <a:ln>
                            <a:noFill/>
                          </a:ln>
                          <a:solidFill>
                            <a:srgbClr val="31302D"/>
                          </a:solidFill>
                          <a:effectLst/>
                          <a:latin typeface="Arial" panose="020B0604020202020204" pitchFamily="34" charset="0"/>
                        </a:rPr>
                        <a:t>0.45-0.70</a:t>
                      </a:r>
                      <a:endParaRPr kumimoji="0" lang="sr-Cyrl-CS" altLang="en-US" sz="32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a:noFill/>
                    </a:lnB>
                    <a:lnTlToBr>
                      <a:noFill/>
                    </a:lnTlToBr>
                    <a:lnBlToTr>
                      <a:noFill/>
                    </a:lnBlToTr>
                    <a:solidFill>
                      <a:srgbClr val="FEF1AD"/>
                    </a:solidFill>
                  </a:tcPr>
                </a:tc>
                <a:extLst>
                  <a:ext uri="{0D108BD9-81ED-4DB2-BD59-A6C34878D82A}">
                    <a16:rowId xmlns:a16="http://schemas.microsoft.com/office/drawing/2014/main" val="10007"/>
                  </a:ext>
                </a:extLst>
              </a:tr>
              <a:tr h="76214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4400" b="0" i="0" u="none" strike="noStrike" cap="none" normalizeH="0" baseline="0">
                        <a:ln>
                          <a:noFill/>
                        </a:ln>
                        <a:solidFill>
                          <a:schemeClr val="tx1"/>
                        </a:solidFill>
                        <a:effectLst/>
                        <a:latin typeface="Arial" panose="020B0604020202020204" pitchFamily="34" charset="0"/>
                      </a:endParaRPr>
                    </a:p>
                  </a:txBody>
                  <a:tcPr marT="45728" marB="45728" anchor="ctr" horzOverflow="overflow">
                    <a:lnL cap="flat">
                      <a:noFill/>
                    </a:lnL>
                    <a:lnR>
                      <a:noFill/>
                    </a:lnR>
                    <a:lnT>
                      <a:noFill/>
                    </a:lnT>
                    <a:lnB cap="flat">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4400" b="0" i="0" u="none" strike="noStrike" cap="none" normalizeH="0" baseline="0" dirty="0">
                        <a:ln>
                          <a:noFill/>
                        </a:ln>
                        <a:solidFill>
                          <a:schemeClr val="tx1"/>
                        </a:solidFill>
                        <a:effectLst/>
                        <a:latin typeface="Arial" panose="020B0604020202020204" pitchFamily="34" charset="0"/>
                      </a:endParaRPr>
                    </a:p>
                  </a:txBody>
                  <a:tcPr marT="45728" marB="45728"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8"/>
                  </a:ext>
                </a:extLst>
              </a:tr>
            </a:tbl>
          </a:graphicData>
        </a:graphic>
      </p:graphicFrame>
      <p:sp>
        <p:nvSpPr>
          <p:cNvPr id="7226" name="Rectangle 58"/>
          <p:cNvSpPr>
            <a:spLocks noChangeArrowheads="1"/>
          </p:cNvSpPr>
          <p:nvPr/>
        </p:nvSpPr>
        <p:spPr bwMode="auto">
          <a:xfrm>
            <a:off x="1042988" y="2876550"/>
            <a:ext cx="8208962"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sl-SI" altLang="en-US"/>
              <a:t>Kompletira se na sledeći način: </a:t>
            </a:r>
          </a:p>
          <a:p>
            <a:r>
              <a:rPr lang="sl-SI" altLang="en-US"/>
              <a:t>Za prvu fazu tova pilića (0-21 dan) potrebno je pomešati  45% ove smeše i 55 % kukuruzne prekrupe, odnosno 10 kg ove smeše treba pomešati sa 12 kg kukuruzne prekrupe. </a:t>
            </a:r>
          </a:p>
          <a:p>
            <a:r>
              <a:rPr lang="sl-SI" altLang="en-US"/>
              <a:t>Za drugu fazu tova pilića (22-35 dana) potrebno je pomešati 35% ove smeše i 65 % kukuruzne prekrupe, odnosno 10 kg ove smeše treba pomešati sa 18 kg kukuruzne prekrupe. </a:t>
            </a:r>
          </a:p>
          <a:p>
            <a:r>
              <a:rPr lang="sl-SI" altLang="en-US"/>
              <a:t>Ovu smešu ne treba upotrebljavati 7 dana pre klanja.</a:t>
            </a:r>
            <a:endParaRPr lang="sr-Cyrl-CS" altLang="en-US"/>
          </a:p>
          <a:p>
            <a:r>
              <a:rPr lang="sl-SI" altLang="en-US"/>
              <a:t>Prilikom kompletiranja treba obratiti pažnju da potpuna smeša bude dobro izmešana.</a:t>
            </a:r>
          </a:p>
        </p:txBody>
      </p:sp>
      <p:sp>
        <p:nvSpPr>
          <p:cNvPr id="33815" name="Rectangle 60"/>
          <p:cNvSpPr>
            <a:spLocks noChangeArrowheads="1"/>
          </p:cNvSpPr>
          <p:nvPr/>
        </p:nvSpPr>
        <p:spPr bwMode="auto">
          <a:xfrm>
            <a:off x="1042988" y="857250"/>
            <a:ext cx="5435600"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50000"/>
              </a:lnSpc>
            </a:pPr>
            <a:r>
              <a:rPr lang="sl-SI" altLang="en-US"/>
              <a:t>NAČIN UPOTREBE:  Ova smeša je namenjena za proizvodnju potpune smeše za tov pilića od 0 do 35 dana starosti.</a:t>
            </a:r>
            <a:endParaRPr lang="sr-Cyrl-CS" altLang="en-US"/>
          </a:p>
        </p:txBody>
      </p:sp>
    </p:spTree>
    <p:extLst>
      <p:ext uri="{BB962C8B-B14F-4D97-AF65-F5344CB8AC3E}">
        <p14:creationId xmlns:p14="http://schemas.microsoft.com/office/powerpoint/2010/main" val="7703784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226"/>
                                        </p:tgtEl>
                                        <p:attrNameLst>
                                          <p:attrName>style.visibility</p:attrName>
                                        </p:attrNameLst>
                                      </p:cBhvr>
                                      <p:to>
                                        <p:strVal val="visible"/>
                                      </p:to>
                                    </p:set>
                                    <p:animEffect transition="in" filter="box(out)">
                                      <p:cBhvr>
                                        <p:cTn id="7" dur="500"/>
                                        <p:tgtEl>
                                          <p:spTgt spid="7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226">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7226">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7226">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7226">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72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subTitle" idx="1"/>
          </p:nvPr>
        </p:nvSpPr>
        <p:spPr>
          <a:xfrm>
            <a:off x="395288" y="404813"/>
            <a:ext cx="4321175" cy="550862"/>
          </a:xfrm>
        </p:spPr>
        <p:txBody>
          <a:bodyPr/>
          <a:lstStyle/>
          <a:p>
            <a:pPr>
              <a:defRPr/>
            </a:pPr>
            <a:r>
              <a:rPr lang="sr-Latn-CS" altLang="en-US" sz="3200"/>
              <a:t>DOPUNSKE </a:t>
            </a:r>
            <a:endParaRPr lang="sr-Cyrl-CS" altLang="en-US" sz="3200"/>
          </a:p>
        </p:txBody>
      </p:sp>
      <p:pic>
        <p:nvPicPr>
          <p:cNvPr id="3584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425" y="1844675"/>
            <a:ext cx="3762375" cy="415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227" name="Group 11"/>
          <p:cNvGrpSpPr>
            <a:grpSpLocks/>
          </p:cNvGrpSpPr>
          <p:nvPr/>
        </p:nvGrpSpPr>
        <p:grpSpPr bwMode="auto">
          <a:xfrm>
            <a:off x="5003800" y="115888"/>
            <a:ext cx="3816350" cy="6742112"/>
            <a:chOff x="3152" y="73"/>
            <a:chExt cx="2404" cy="4247"/>
          </a:xfrm>
        </p:grpSpPr>
        <p:pic>
          <p:nvPicPr>
            <p:cNvPr id="3584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2" y="73"/>
              <a:ext cx="2404" cy="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8" y="1095"/>
              <a:ext cx="2267"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7216416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32" fill="hold" nodeType="clickEffect">
                                  <p:stCondLst>
                                    <p:cond delay="0"/>
                                  </p:stCondLst>
                                  <p:childTnLst>
                                    <p:set>
                                      <p:cBhvr>
                                        <p:cTn id="6" dur="1" fill="hold">
                                          <p:stCondLst>
                                            <p:cond delay="0"/>
                                          </p:stCondLst>
                                        </p:cTn>
                                        <p:tgtEl>
                                          <p:spTgt spid="9227"/>
                                        </p:tgtEl>
                                        <p:attrNameLst>
                                          <p:attrName>style.visibility</p:attrName>
                                        </p:attrNameLst>
                                      </p:cBhvr>
                                      <p:to>
                                        <p:strVal val="visible"/>
                                      </p:to>
                                    </p:set>
                                    <p:animEffect transition="in" filter="diamond(out)">
                                      <p:cBhvr>
                                        <p:cTn id="7" dur="50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subTitle" idx="1"/>
          </p:nvPr>
        </p:nvSpPr>
        <p:spPr>
          <a:xfrm>
            <a:off x="1331913" y="549275"/>
            <a:ext cx="6400800" cy="550863"/>
          </a:xfrm>
        </p:spPr>
        <p:txBody>
          <a:bodyPr/>
          <a:lstStyle/>
          <a:p>
            <a:pPr>
              <a:defRPr/>
            </a:pPr>
            <a:r>
              <a:rPr lang="sr-Latn-CS" altLang="en-US"/>
              <a:t>PREMIKSI</a:t>
            </a:r>
            <a:endParaRPr lang="sr-Cyrl-CS" altLang="en-US"/>
          </a:p>
        </p:txBody>
      </p:sp>
      <p:sp>
        <p:nvSpPr>
          <p:cNvPr id="37891" name="Text Box 3"/>
          <p:cNvSpPr txBox="1">
            <a:spLocks noChangeArrowheads="1"/>
          </p:cNvSpPr>
          <p:nvPr/>
        </p:nvSpPr>
        <p:spPr bwMode="auto">
          <a:xfrm>
            <a:off x="1763713" y="1331913"/>
            <a:ext cx="3765550" cy="71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70000"/>
              </a:lnSpc>
            </a:pPr>
            <a:r>
              <a:rPr lang="sr-Latn-CS" altLang="en-US"/>
              <a:t>Jedan ili više ingredijenata</a:t>
            </a:r>
          </a:p>
        </p:txBody>
      </p:sp>
      <p:sp>
        <p:nvSpPr>
          <p:cNvPr id="4100" name="Rectangle 4"/>
          <p:cNvSpPr>
            <a:spLocks noChangeArrowheads="1"/>
          </p:cNvSpPr>
          <p:nvPr/>
        </p:nvSpPr>
        <p:spPr bwMode="auto">
          <a:xfrm>
            <a:off x="1763713" y="2276475"/>
            <a:ext cx="4572000" cy="208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8288" indent="-268288">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80000"/>
              </a:lnSpc>
              <a:buFont typeface="Wingdings" panose="05000000000000000000" pitchFamily="2" charset="2"/>
              <a:buChar char="Ø"/>
            </a:pPr>
            <a:r>
              <a:rPr lang="sr-Latn-CS" altLang="en-US" dirty="0">
                <a:latin typeface="Arial" panose="020B0604020202020204" pitchFamily="34" charset="0"/>
              </a:rPr>
              <a:t>Vitamin</a:t>
            </a:r>
            <a:r>
              <a:rPr lang="en-US" altLang="en-US" dirty="0">
                <a:latin typeface="Arial" panose="020B0604020202020204" pitchFamily="34" charset="0"/>
              </a:rPr>
              <a:t>ski</a:t>
            </a:r>
            <a:endParaRPr lang="sr-Latn-CS" altLang="en-US" dirty="0">
              <a:latin typeface="Arial" panose="020B0604020202020204" pitchFamily="34" charset="0"/>
            </a:endParaRPr>
          </a:p>
          <a:p>
            <a:pPr>
              <a:lnSpc>
                <a:spcPct val="180000"/>
              </a:lnSpc>
              <a:buFont typeface="Wingdings" panose="05000000000000000000" pitchFamily="2" charset="2"/>
              <a:buChar char="Ø"/>
            </a:pPr>
            <a:r>
              <a:rPr lang="sr-Latn-CS" altLang="en-US" dirty="0">
                <a:latin typeface="Arial" panose="020B0604020202020204" pitchFamily="34" charset="0"/>
              </a:rPr>
              <a:t>Mineral</a:t>
            </a:r>
            <a:r>
              <a:rPr lang="en-US" altLang="en-US" dirty="0" err="1">
                <a:latin typeface="Arial" panose="020B0604020202020204" pitchFamily="34" charset="0"/>
              </a:rPr>
              <a:t>ni</a:t>
            </a:r>
            <a:endParaRPr lang="sr-Latn-CS" altLang="en-US" dirty="0">
              <a:latin typeface="Arial" panose="020B0604020202020204" pitchFamily="34" charset="0"/>
            </a:endParaRPr>
          </a:p>
          <a:p>
            <a:pPr>
              <a:lnSpc>
                <a:spcPct val="180000"/>
              </a:lnSpc>
              <a:buFont typeface="Wingdings" panose="05000000000000000000" pitchFamily="2" charset="2"/>
              <a:buChar char="Ø"/>
            </a:pPr>
            <a:r>
              <a:rPr lang="en-US" altLang="en-US" dirty="0" err="1">
                <a:latin typeface="Arial" panose="020B0604020202020204" pitchFamily="34" charset="0"/>
              </a:rPr>
              <a:t>Vitaminsko-mineralni</a:t>
            </a:r>
            <a:endParaRPr lang="sr-Cyrl-CS" altLang="en-US" dirty="0">
              <a:latin typeface="Arial" panose="020B0604020202020204" pitchFamily="34" charset="0"/>
            </a:endParaRPr>
          </a:p>
        </p:txBody>
      </p:sp>
      <p:sp>
        <p:nvSpPr>
          <p:cNvPr id="4101" name="Text Box 5"/>
          <p:cNvSpPr txBox="1">
            <a:spLocks noChangeArrowheads="1"/>
          </p:cNvSpPr>
          <p:nvPr/>
        </p:nvSpPr>
        <p:spPr bwMode="auto">
          <a:xfrm>
            <a:off x="1752600" y="4724400"/>
            <a:ext cx="128587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70000"/>
              </a:lnSpc>
              <a:defRPr/>
            </a:pPr>
            <a:r>
              <a:rPr lang="sr-Latn-CS" altLang="en-US" b="1" dirty="0">
                <a:effectLst>
                  <a:outerShdw blurRad="38100" dist="38100" dir="2700000" algn="tl">
                    <a:srgbClr val="C0C0C0"/>
                  </a:outerShdw>
                </a:effectLst>
              </a:rPr>
              <a:t>NOSAČ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edge">
                                      <p:cBhvr>
                                        <p:cTn id="7" dur="1000"/>
                                        <p:tgtEl>
                                          <p:spTgt spid="41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4101"/>
                                        </p:tgtEl>
                                        <p:attrNameLst>
                                          <p:attrName>style.visibility</p:attrName>
                                        </p:attrNameLst>
                                      </p:cBhvr>
                                      <p:to>
                                        <p:strVal val="visible"/>
                                      </p:to>
                                    </p:set>
                                    <p:anim calcmode="discrete" valueType="clr">
                                      <p:cBhvr override="childStyle">
                                        <p:cTn id="12" dur="1000"/>
                                        <p:tgtEl>
                                          <p:spTgt spid="4101"/>
                                        </p:tgtEl>
                                        <p:attrNameLst>
                                          <p:attrName>style.color</p:attrName>
                                        </p:attrNameLst>
                                      </p:cBhvr>
                                      <p:tavLst>
                                        <p:tav tm="0">
                                          <p:val>
                                            <p:clrVal>
                                              <a:schemeClr val="accent2"/>
                                            </p:clrVal>
                                          </p:val>
                                        </p:tav>
                                        <p:tav tm="50000">
                                          <p:val>
                                            <p:clrVal>
                                              <a:schemeClr val="hlink"/>
                                            </p:clrVal>
                                          </p:val>
                                        </p:tav>
                                      </p:tavLst>
                                    </p:anim>
                                    <p:anim calcmode="discrete" valueType="clr">
                                      <p:cBhvr>
                                        <p:cTn id="13" dur="1000"/>
                                        <p:tgtEl>
                                          <p:spTgt spid="4101"/>
                                        </p:tgtEl>
                                        <p:attrNameLst>
                                          <p:attrName>fillcolor</p:attrName>
                                        </p:attrNameLst>
                                      </p:cBhvr>
                                      <p:tavLst>
                                        <p:tav tm="0">
                                          <p:val>
                                            <p:clrVal>
                                              <a:schemeClr val="accent2"/>
                                            </p:clrVal>
                                          </p:val>
                                        </p:tav>
                                        <p:tav tm="50000">
                                          <p:val>
                                            <p:clrVal>
                                              <a:schemeClr val="hlink"/>
                                            </p:clrVal>
                                          </p:val>
                                        </p:tav>
                                      </p:tavLst>
                                    </p:anim>
                                    <p:set>
                                      <p:cBhvr>
                                        <p:cTn id="14" dur="1000"/>
                                        <p:tgtEl>
                                          <p:spTgt spid="41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9633" y="856883"/>
            <a:ext cx="3765292" cy="502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856883"/>
            <a:ext cx="3847356" cy="512980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3000" y="85725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950A7959-5E64-419A-9CC2-E048871BE0BF}"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7171"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F804A2CF-F893-4BB4-B169-522C7F4FE9CD}" type="slidenum">
              <a:rPr lang="en-US" altLang="en-US" sz="1400" b="0" smtClean="0">
                <a:latin typeface="Times New Roman" panose="02020603050405020304" pitchFamily="18" charset="0"/>
              </a:rPr>
              <a:pPr>
                <a:spcBef>
                  <a:spcPct val="0"/>
                </a:spcBef>
                <a:buClrTx/>
                <a:buSzTx/>
                <a:buFontTx/>
                <a:buNone/>
              </a:pPr>
              <a:t>3</a:t>
            </a:fld>
            <a:endParaRPr lang="en-US" altLang="en-US" sz="1400" b="0">
              <a:latin typeface="Times New Roman" panose="02020603050405020304" pitchFamily="18" charset="0"/>
            </a:endParaRPr>
          </a:p>
        </p:txBody>
      </p:sp>
      <p:sp>
        <p:nvSpPr>
          <p:cNvPr id="231426" name="Rectangle 2"/>
          <p:cNvSpPr>
            <a:spLocks noGrp="1" noChangeArrowheads="1"/>
          </p:cNvSpPr>
          <p:nvPr>
            <p:ph type="title"/>
          </p:nvPr>
        </p:nvSpPr>
        <p:spPr>
          <a:xfrm>
            <a:off x="1143000" y="0"/>
            <a:ext cx="8001000" cy="990600"/>
          </a:xfrm>
        </p:spPr>
        <p:txBody>
          <a:bodyPr lIns="0" rIns="0"/>
          <a:lstStyle/>
          <a:p>
            <a:pPr eaLnBrk="1" hangingPunct="1">
              <a:defRPr/>
            </a:pPr>
            <a:r>
              <a:rPr lang="hr-HR" altLang="en-US" sz="3400" dirty="0"/>
              <a:t>INDUSTRIJSKI PROIZVEDENE SMEŠE</a:t>
            </a:r>
            <a:endParaRPr lang="en-US" altLang="en-US" sz="3400" dirty="0"/>
          </a:p>
        </p:txBody>
      </p:sp>
      <p:sp>
        <p:nvSpPr>
          <p:cNvPr id="231427" name="Text Box 3"/>
          <p:cNvSpPr txBox="1">
            <a:spLocks noChangeArrowheads="1"/>
          </p:cNvSpPr>
          <p:nvPr/>
        </p:nvSpPr>
        <p:spPr bwMode="auto">
          <a:xfrm>
            <a:off x="1219200" y="990600"/>
            <a:ext cx="754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dirty="0">
                <a:solidFill>
                  <a:schemeClr val="accent2"/>
                </a:solidFill>
                <a:effectLst>
                  <a:outerShdw blurRad="38100" dist="38100" dir="2700000" algn="tl">
                    <a:srgbClr val="C0C0C0"/>
                  </a:outerShdw>
                </a:effectLst>
                <a:latin typeface="Arial" panose="020B0604020202020204" pitchFamily="34" charset="0"/>
              </a:rPr>
              <a:t>MEŠANJE		hraniva + dozvoljenih dodataka</a:t>
            </a:r>
            <a:endParaRPr lang="en-US" altLang="en-US" b="1" dirty="0">
              <a:solidFill>
                <a:schemeClr val="accent2"/>
              </a:solidFill>
              <a:effectLst>
                <a:outerShdw blurRad="38100" dist="38100" dir="2700000" algn="tl">
                  <a:srgbClr val="C0C0C0"/>
                </a:outerShdw>
              </a:effectLst>
              <a:latin typeface="Arial" panose="020B0604020202020204" pitchFamily="34" charset="0"/>
            </a:endParaRPr>
          </a:p>
        </p:txBody>
      </p:sp>
      <p:sp>
        <p:nvSpPr>
          <p:cNvPr id="231428" name="Text Box 4"/>
          <p:cNvSpPr txBox="1">
            <a:spLocks noChangeArrowheads="1"/>
          </p:cNvSpPr>
          <p:nvPr/>
        </p:nvSpPr>
        <p:spPr bwMode="auto">
          <a:xfrm>
            <a:off x="1219200" y="1752600"/>
            <a:ext cx="7696200" cy="432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u="sng" dirty="0">
                <a:solidFill>
                  <a:srgbClr val="CC3300"/>
                </a:solidFill>
                <a:effectLst>
                  <a:outerShdw blurRad="38100" dist="38100" dir="2700000" algn="tl">
                    <a:srgbClr val="C0C0C0"/>
                  </a:outerShdw>
                </a:effectLst>
                <a:latin typeface="Arial" panose="020B0604020202020204" pitchFamily="34" charset="0"/>
              </a:rPr>
              <a:t>TEHNOLOGIJA PROIZVODNJE	</a:t>
            </a:r>
            <a:r>
              <a:rPr lang="hr-HR" altLang="en-US" b="1" dirty="0">
                <a:solidFill>
                  <a:schemeClr val="accent2"/>
                </a:solidFill>
                <a:effectLst>
                  <a:outerShdw blurRad="38100" dist="38100" dir="2700000" algn="tl">
                    <a:srgbClr val="C0C0C0"/>
                  </a:outerShdw>
                </a:effectLst>
                <a:latin typeface="Arial" panose="020B0604020202020204" pitchFamily="34" charset="0"/>
              </a:rPr>
              <a:t>	FSH, MSH</a:t>
            </a:r>
          </a:p>
          <a:p>
            <a:pPr eaLnBrk="1" hangingPunct="1">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automatsko izuzimanje,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mlevenje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mešanje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i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uvrećavanje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dodatna obrada</a:t>
            </a:r>
          </a:p>
          <a:p>
            <a:pPr algn="ctr" eaLnBrk="1" hangingPunct="1">
              <a:lnSpc>
                <a:spcPct val="110000"/>
              </a:lnSpc>
              <a:spcBef>
                <a:spcPct val="50000"/>
              </a:spcBef>
              <a:defRPr/>
            </a:pPr>
            <a:r>
              <a:rPr lang="hr-HR" altLang="en-US" sz="2000" b="1" u="sng" dirty="0">
                <a:solidFill>
                  <a:schemeClr val="accent2"/>
                </a:solidFill>
                <a:effectLst>
                  <a:outerShdw blurRad="38100" dist="38100" dir="2700000" algn="tl">
                    <a:srgbClr val="C0C0C0"/>
                  </a:outerShdw>
                </a:effectLst>
                <a:latin typeface="Arial" panose="020B0604020202020204" pitchFamily="34" charset="0"/>
              </a:rPr>
              <a:t>Kadrovi</a:t>
            </a:r>
          </a:p>
          <a:p>
            <a:pPr eaLnBrk="1" hangingPunct="1">
              <a:lnSpc>
                <a:spcPct val="130000"/>
              </a:lnSpc>
              <a:spcBef>
                <a:spcPct val="50000"/>
              </a:spcBef>
              <a:defRPr/>
            </a:pPr>
            <a:r>
              <a:rPr lang="hr-HR" altLang="en-US" sz="2000" b="1" u="sng" dirty="0" err="1">
                <a:solidFill>
                  <a:srgbClr val="CC3300"/>
                </a:solidFill>
                <a:effectLst>
                  <a:outerShdw blurRad="38100" dist="38100" dir="2700000" algn="tl">
                    <a:srgbClr val="C0C0C0"/>
                  </a:outerShdw>
                </a:effectLst>
                <a:latin typeface="Arial" panose="020B0604020202020204" pitchFamily="34" charset="0"/>
              </a:rPr>
              <a:t>Prosejavanje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odstranjivanje stranih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primesa</a:t>
            </a:r>
            <a:r>
              <a:rPr lang="hr-HR" altLang="en-US" sz="2000" b="1" dirty="0">
                <a:solidFill>
                  <a:schemeClr val="accent2"/>
                </a:solidFill>
                <a:effectLst>
                  <a:outerShdw blurRad="38100" dist="38100" dir="2700000" algn="tl">
                    <a:srgbClr val="C0C0C0"/>
                  </a:outerShdw>
                </a:effectLst>
                <a:latin typeface="Arial" panose="020B0604020202020204" pitchFamily="34" charset="0"/>
              </a:rPr>
              <a:t> – rotaciona 					čistačica, aspiratori, magneti</a:t>
            </a:r>
          </a:p>
          <a:p>
            <a:pPr eaLnBrk="1" hangingPunct="1">
              <a:spcBef>
                <a:spcPct val="50000"/>
              </a:spcBef>
              <a:defRPr/>
            </a:pPr>
            <a:r>
              <a:rPr lang="hr-HR" altLang="en-US" sz="2000" b="1" u="sng" dirty="0">
                <a:solidFill>
                  <a:srgbClr val="CC3300"/>
                </a:solidFill>
                <a:effectLst>
                  <a:outerShdw blurRad="38100" dist="38100" dir="2700000" algn="tl">
                    <a:srgbClr val="C0C0C0"/>
                  </a:outerShdw>
                </a:effectLst>
                <a:latin typeface="Arial" panose="020B0604020202020204" pitchFamily="34" charset="0"/>
              </a:rPr>
              <a:t>Prethodno drobljenje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2 – 3 cm – klip, pogače</a:t>
            </a:r>
          </a:p>
          <a:p>
            <a:pPr eaLnBrk="1" hangingPunct="1">
              <a:spcBef>
                <a:spcPct val="50000"/>
              </a:spcBef>
              <a:defRPr/>
            </a:pPr>
            <a:r>
              <a:rPr lang="hr-HR" altLang="en-US" sz="2000" b="1" u="sng" dirty="0" err="1">
                <a:solidFill>
                  <a:srgbClr val="CC3300"/>
                </a:solidFill>
                <a:effectLst>
                  <a:outerShdw blurRad="38100" dist="38100" dir="2700000" algn="tl">
                    <a:srgbClr val="C0C0C0"/>
                  </a:outerShdw>
                </a:effectLst>
                <a:latin typeface="Arial" panose="020B0604020202020204" pitchFamily="34" charset="0"/>
              </a:rPr>
              <a:t>Mlevenje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mlin čekićar, rotacioni valjci – usitnjenost, 							granulacija</a:t>
            </a:r>
          </a:p>
          <a:p>
            <a:pPr eaLnBrk="1" hangingPunct="1">
              <a:spcBef>
                <a:spcPct val="50000"/>
              </a:spcBef>
              <a:defRPr/>
            </a:pPr>
            <a:r>
              <a:rPr lang="hr-HR" altLang="en-US" sz="2000" b="1" u="sng" dirty="0">
                <a:solidFill>
                  <a:srgbClr val="CC3300"/>
                </a:solidFill>
                <a:effectLst>
                  <a:outerShdw blurRad="38100" dist="38100" dir="2700000" algn="tl">
                    <a:srgbClr val="C0C0C0"/>
                  </a:outerShdw>
                </a:effectLst>
                <a:latin typeface="Arial" panose="020B0604020202020204" pitchFamily="34" charset="0"/>
              </a:rPr>
              <a:t>Težinsko </a:t>
            </a:r>
            <a:r>
              <a:rPr lang="hr-HR" altLang="en-US" sz="2000" b="1" u="sng" dirty="0" err="1">
                <a:solidFill>
                  <a:srgbClr val="CC3300"/>
                </a:solidFill>
                <a:effectLst>
                  <a:outerShdw blurRad="38100" dist="38100" dir="2700000" algn="tl">
                    <a:srgbClr val="C0C0C0"/>
                  </a:outerShdw>
                </a:effectLst>
                <a:latin typeface="Arial" panose="020B0604020202020204" pitchFamily="34" charset="0"/>
              </a:rPr>
              <a:t>odmeravanje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automatske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šaržne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vage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4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142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1428">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1428">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31428">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31428">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31428">
                                            <p:txEl>
                                              <p:pRg st="5" end="5"/>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3142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91680" y="1124744"/>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EFB743-BDAD-B757-8545-BF0945587972}"/>
              </a:ext>
            </a:extLst>
          </p:cNvPr>
          <p:cNvSpPr txBox="1"/>
          <p:nvPr/>
        </p:nvSpPr>
        <p:spPr>
          <a:xfrm>
            <a:off x="1547664" y="476672"/>
            <a:ext cx="7128792" cy="461665"/>
          </a:xfrm>
          <a:prstGeom prst="rect">
            <a:avLst/>
          </a:prstGeom>
          <a:solidFill>
            <a:schemeClr val="accent1">
              <a:lumMod val="40000"/>
              <a:lumOff val="60000"/>
            </a:schemeClr>
          </a:solidFill>
        </p:spPr>
        <p:txBody>
          <a:bodyPr wrap="square">
            <a:spAutoFit/>
          </a:bodyPr>
          <a:lstStyle/>
          <a:p>
            <a:r>
              <a:rPr lang="sr-Latn-RS" dirty="0">
                <a:latin typeface="Calibri" panose="020F0502020204030204" pitchFamily="34" charset="0"/>
                <a:ea typeface="Times New Roman" panose="02020603050405020304" pitchFamily="18" charset="0"/>
                <a:cs typeface="Times New Roman" panose="02020603050405020304" pitchFamily="18" charset="0"/>
              </a:rPr>
              <a:t>PREGLED I OCENJIVANJE SMEŠA ZA ISHRANU ŽIVOTINJA</a:t>
            </a:r>
            <a:r>
              <a:rPr lang="en-RS" dirty="0"/>
              <a:t> </a:t>
            </a:r>
          </a:p>
        </p:txBody>
      </p:sp>
      <p:sp>
        <p:nvSpPr>
          <p:cNvPr id="5" name="TextBox 4">
            <a:extLst>
              <a:ext uri="{FF2B5EF4-FFF2-40B4-BE49-F238E27FC236}">
                <a16:creationId xmlns:a16="http://schemas.microsoft.com/office/drawing/2014/main" id="{CBFC51CC-162A-1CD1-3DDE-82841A4B8751}"/>
              </a:ext>
            </a:extLst>
          </p:cNvPr>
          <p:cNvSpPr txBox="1"/>
          <p:nvPr/>
        </p:nvSpPr>
        <p:spPr>
          <a:xfrm>
            <a:off x="1213284" y="1412776"/>
            <a:ext cx="7797552" cy="4401205"/>
          </a:xfrm>
          <a:prstGeom prst="rect">
            <a:avLst/>
          </a:prstGeom>
          <a:noFill/>
        </p:spPr>
        <p:txBody>
          <a:bodyPr wrap="square">
            <a:spAutoFit/>
          </a:bodyPr>
          <a:lstStyle/>
          <a:p>
            <a:pPr algn="just"/>
            <a:r>
              <a:rPr lang="sr-Latn-RS" sz="2000" dirty="0">
                <a:latin typeface="Arial" panose="020B0604020202020204" pitchFamily="34" charset="0"/>
                <a:ea typeface="Times New Roman" panose="02020603050405020304" pitchFamily="18" charset="0"/>
              </a:rPr>
              <a:t>Smeše za ishranu životinja predstavljaju na industrijski način dobijene smeše </a:t>
            </a:r>
            <a:r>
              <a:rPr lang="sr-Latn-RS" sz="2000" dirty="0" err="1">
                <a:latin typeface="Arial" panose="020B0604020202020204" pitchFamily="34" charset="0"/>
                <a:ea typeface="Times New Roman" panose="02020603050405020304" pitchFamily="18" charset="0"/>
              </a:rPr>
              <a:t>hraniva</a:t>
            </a:r>
            <a:r>
              <a:rPr lang="sr-Latn-RS" sz="2000" dirty="0">
                <a:latin typeface="Arial" panose="020B0604020202020204" pitchFamily="34" charset="0"/>
                <a:ea typeface="Times New Roman" panose="02020603050405020304" pitchFamily="18" charset="0"/>
              </a:rPr>
              <a:t> i dozvoljenih aditiva, u takvim odnosima da životinjama obezbeđuju sve potrebne hranljive sastojke (potpune smeše), najkritičnije hranljive materije (dopunske smeše) ili </a:t>
            </a:r>
            <a:r>
              <a:rPr lang="sr-Latn-RS" sz="2000" dirty="0" err="1">
                <a:latin typeface="Arial" panose="020B0604020202020204" pitchFamily="34" charset="0"/>
                <a:ea typeface="Times New Roman" panose="02020603050405020304" pitchFamily="18" charset="0"/>
              </a:rPr>
              <a:t>mikroingredijente</a:t>
            </a:r>
            <a:r>
              <a:rPr lang="sr-Latn-RS" sz="2000" dirty="0">
                <a:latin typeface="Arial" panose="020B0604020202020204" pitchFamily="34" charset="0"/>
                <a:ea typeface="Times New Roman" panose="02020603050405020304" pitchFamily="18" charset="0"/>
              </a:rPr>
              <a:t> hrane (</a:t>
            </a:r>
            <a:r>
              <a:rPr lang="sr-Latn-RS" sz="2000" dirty="0" err="1">
                <a:latin typeface="Arial" panose="020B0604020202020204" pitchFamily="34" charset="0"/>
                <a:ea typeface="Times New Roman" panose="02020603050405020304" pitchFamily="18" charset="0"/>
              </a:rPr>
              <a:t>premiksi</a:t>
            </a:r>
            <a:r>
              <a:rPr lang="sr-Latn-RS" sz="2000" dirty="0">
                <a:latin typeface="Arial" panose="020B0604020202020204" pitchFamily="34" charset="0"/>
                <a:ea typeface="Times New Roman" panose="02020603050405020304" pitchFamily="18" charset="0"/>
              </a:rPr>
              <a:t>). </a:t>
            </a:r>
          </a:p>
          <a:p>
            <a:pPr algn="just"/>
            <a:endParaRPr lang="sr-Latn-RS" sz="2000" dirty="0">
              <a:latin typeface="Arial" panose="020B0604020202020204" pitchFamily="34" charset="0"/>
              <a:ea typeface="Times New Roman" panose="02020603050405020304" pitchFamily="18" charset="0"/>
            </a:endParaRPr>
          </a:p>
          <a:p>
            <a:pPr algn="just"/>
            <a:r>
              <a:rPr lang="sr-Latn-RS" sz="2000" dirty="0">
                <a:latin typeface="Arial" panose="020B0604020202020204" pitchFamily="34" charset="0"/>
                <a:ea typeface="Times New Roman" panose="02020603050405020304" pitchFamily="18" charset="0"/>
              </a:rPr>
              <a:t>Važećim propisima regulisan je kvalitet potpunih i dopunskih smeša za ishranu: svinja, živine (kokoške i ćurke), riba (šarani i pastrmke), kunića, goveda, ovaca i konja. Kvalitet smeša koje se koriste za ishranu pasa, mačaka, ukrasnih ptica, divljači, </a:t>
            </a:r>
            <a:r>
              <a:rPr lang="sr-Latn-RS" sz="2000" dirty="0" err="1">
                <a:latin typeface="Arial" panose="020B0604020202020204" pitchFamily="34" charset="0"/>
                <a:ea typeface="Times New Roman" panose="02020603050405020304" pitchFamily="18" charset="0"/>
              </a:rPr>
              <a:t>krznašica</a:t>
            </a:r>
            <a:r>
              <a:rPr lang="sr-Latn-RS" sz="2000" dirty="0">
                <a:latin typeface="Arial" panose="020B0604020202020204" pitchFamily="34" charset="0"/>
                <a:ea typeface="Times New Roman" panose="02020603050405020304" pitchFamily="18" charset="0"/>
              </a:rPr>
              <a:t>, ostalih vrsta i kategorije riba, koza, pataka i gusaka određuje se u skladu sa posebnim zahtevima na osnovu uputstva proizvođača hrane, a zasnovano na specifičnim nutritivnim potrebama životinja, s obzirom na rasu, starost, pol i kategoriju.</a:t>
            </a:r>
            <a:r>
              <a:rPr lang="en-RS" sz="2000" dirty="0"/>
              <a:t> </a:t>
            </a:r>
          </a:p>
        </p:txBody>
      </p:sp>
    </p:spTree>
    <p:extLst>
      <p:ext uri="{BB962C8B-B14F-4D97-AF65-F5344CB8AC3E}">
        <p14:creationId xmlns:p14="http://schemas.microsoft.com/office/powerpoint/2010/main" val="221283113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A48A60-91BD-C301-22FE-7D39B5BA8D5F}"/>
              </a:ext>
            </a:extLst>
          </p:cNvPr>
          <p:cNvSpPr txBox="1"/>
          <p:nvPr/>
        </p:nvSpPr>
        <p:spPr>
          <a:xfrm>
            <a:off x="2780872" y="116632"/>
            <a:ext cx="3582255" cy="461665"/>
          </a:xfrm>
          <a:prstGeom prst="rect">
            <a:avLst/>
          </a:prstGeom>
          <a:solidFill>
            <a:schemeClr val="accent5">
              <a:lumMod val="40000"/>
              <a:lumOff val="60000"/>
            </a:schemeClr>
          </a:solidFill>
        </p:spPr>
        <p:txBody>
          <a:bodyPr wrap="square">
            <a:spAutoFit/>
          </a:bodyPr>
          <a:lstStyle/>
          <a:p>
            <a:r>
              <a:rPr lang="sr-Latn-RS" dirty="0">
                <a:latin typeface="Calibri" panose="020F0502020204030204" pitchFamily="34" charset="0"/>
                <a:ea typeface="Times New Roman" panose="02020603050405020304" pitchFamily="18" charset="0"/>
                <a:cs typeface="Times New Roman" panose="02020603050405020304" pitchFamily="18" charset="0"/>
              </a:rPr>
              <a:t>ORGANOLEPTIČKI PREGLED</a:t>
            </a:r>
            <a:r>
              <a:rPr lang="en-RS" dirty="0"/>
              <a:t> </a:t>
            </a:r>
          </a:p>
        </p:txBody>
      </p:sp>
      <p:sp>
        <p:nvSpPr>
          <p:cNvPr id="5" name="TextBox 4">
            <a:extLst>
              <a:ext uri="{FF2B5EF4-FFF2-40B4-BE49-F238E27FC236}">
                <a16:creationId xmlns:a16="http://schemas.microsoft.com/office/drawing/2014/main" id="{69FD485B-73C3-62A1-0834-591DE81E9985}"/>
              </a:ext>
            </a:extLst>
          </p:cNvPr>
          <p:cNvSpPr txBox="1"/>
          <p:nvPr/>
        </p:nvSpPr>
        <p:spPr>
          <a:xfrm>
            <a:off x="1043608" y="611089"/>
            <a:ext cx="8100392" cy="6314549"/>
          </a:xfrm>
          <a:prstGeom prst="rect">
            <a:avLst/>
          </a:prstGeom>
          <a:noFill/>
        </p:spPr>
        <p:txBody>
          <a:bodyPr wrap="square">
            <a:spAutoFit/>
          </a:bodyPr>
          <a:lstStyle/>
          <a:p>
            <a:pPr algn="just">
              <a:spcAft>
                <a:spcPts val="450"/>
              </a:spcAft>
            </a:pPr>
            <a:r>
              <a:rPr lang="sr-Latn-RS" sz="1800" b="1" dirty="0">
                <a:latin typeface="Arial" panose="020B0604020202020204" pitchFamily="34" charset="0"/>
                <a:ea typeface="Times New Roman" panose="02020603050405020304" pitchFamily="18" charset="0"/>
                <a:cs typeface="Times New Roman" panose="02020603050405020304" pitchFamily="18" charset="0"/>
              </a:rPr>
              <a:t>Boja</a:t>
            </a:r>
            <a:r>
              <a:rPr lang="sr-Latn-RS" sz="1800" dirty="0">
                <a:latin typeface="Arial" panose="020B0604020202020204" pitchFamily="34" charset="0"/>
                <a:ea typeface="Times New Roman" panose="02020603050405020304" pitchFamily="18" charset="0"/>
                <a:cs typeface="Times New Roman" panose="02020603050405020304" pitchFamily="18" charset="0"/>
              </a:rPr>
              <a:t> smeša za ishranu životinja zavisi od vrste i količine upotrebljenih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hraniva</a:t>
            </a:r>
            <a:r>
              <a:rPr lang="sr-Latn-RS" sz="1800" dirty="0">
                <a:latin typeface="Arial" panose="020B0604020202020204" pitchFamily="34" charset="0"/>
                <a:ea typeface="Times New Roman" panose="02020603050405020304" pitchFamily="18" charset="0"/>
                <a:cs typeface="Times New Roman" panose="02020603050405020304" pitchFamily="18" charset="0"/>
              </a:rPr>
              <a:t> i dozvoljenih aditiva. Najčešće su žućkasto-zelenkaste boje, ali mogu biti i drugačijih nijansi poreklom od boja korišćenih standardnih sirovina. Na osnovu boje može se orijentaciono zaključiti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о</a:t>
            </a:r>
            <a:r>
              <a:rPr lang="sr-Latn-RS" sz="1800" dirty="0">
                <a:latin typeface="Arial" panose="020B0604020202020204" pitchFamily="34" charset="0"/>
                <a:ea typeface="Times New Roman" panose="02020603050405020304" pitchFamily="18" charset="0"/>
                <a:cs typeface="Times New Roman" panose="02020603050405020304" pitchFamily="18" charset="0"/>
              </a:rPr>
              <a:t>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hranivu</a:t>
            </a:r>
            <a:r>
              <a:rPr lang="sr-Latn-RS" sz="1800" dirty="0">
                <a:latin typeface="Arial" panose="020B0604020202020204" pitchFamily="34" charset="0"/>
                <a:ea typeface="Times New Roman" panose="02020603050405020304" pitchFamily="18" charset="0"/>
                <a:cs typeface="Times New Roman" panose="02020603050405020304" pitchFamily="18" charset="0"/>
              </a:rPr>
              <a:t> ili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hranivima</a:t>
            </a:r>
            <a:r>
              <a:rPr lang="sr-Latn-RS" sz="1800" dirty="0">
                <a:latin typeface="Arial" panose="020B0604020202020204" pitchFamily="34" charset="0"/>
                <a:ea typeface="Times New Roman" panose="02020603050405020304" pitchFamily="18" charset="0"/>
                <a:cs typeface="Times New Roman" panose="02020603050405020304" pitchFamily="18" charset="0"/>
              </a:rPr>
              <a:t> koja preovlađuju u smeši (žuta-kukuruz i soja, zelenkasta-brašno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dehidrovane</a:t>
            </a:r>
            <a:r>
              <a:rPr lang="sr-Latn-RS" sz="1800" dirty="0">
                <a:latin typeface="Arial" panose="020B0604020202020204" pitchFamily="34" charset="0"/>
                <a:ea typeface="Times New Roman" panose="02020603050405020304" pitchFamily="18" charset="0"/>
                <a:cs typeface="Times New Roman" panose="02020603050405020304" pitchFamily="18" charset="0"/>
              </a:rPr>
              <a:t> lucerke, sivo crna-suncokretova sačma, belo žućkasta-mekinje, stočno brašno). Dužim i nepravilnim čuvanjem smeša boja postaje svetlija. Boja može biti tamnija, sve do tamno mrke, ukoliko dođe do procesa razgradnje proteina i oksidacije masti, kao i razvoja mikroorganizama,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Takode</a:t>
            </a:r>
            <a:r>
              <a:rPr lang="sr-Latn-RS" sz="1800" dirty="0">
                <a:latin typeface="Arial" panose="020B0604020202020204" pitchFamily="34" charset="0"/>
                <a:ea typeface="Times New Roman" panose="02020603050405020304" pitchFamily="18" charset="0"/>
                <a:cs typeface="Times New Roman" panose="02020603050405020304" pitchFamily="18" charset="0"/>
              </a:rPr>
              <a:t>, promena boje smeša može nastupiti pri većem prisustvu stranih primesa.</a:t>
            </a:r>
          </a:p>
          <a:p>
            <a:pPr algn="just">
              <a:spcAft>
                <a:spcPts val="450"/>
              </a:spcAft>
            </a:pPr>
            <a:endParaRPr lang="en-RS" sz="1800" dirty="0">
              <a:latin typeface="Calibri" panose="020F0502020204030204" pitchFamily="34" charset="0"/>
              <a:ea typeface="Calibri" panose="020F0502020204030204" pitchFamily="34" charset="0"/>
              <a:cs typeface="Times New Roman" panose="02020603050405020304" pitchFamily="18" charset="0"/>
            </a:endParaRPr>
          </a:p>
          <a:p>
            <a:pPr algn="just"/>
            <a:r>
              <a:rPr lang="sr-Latn-RS" sz="1800" b="1" dirty="0">
                <a:latin typeface="Arial" panose="020B0604020202020204" pitchFamily="34" charset="0"/>
                <a:ea typeface="Times New Roman" panose="02020603050405020304" pitchFamily="18" charset="0"/>
              </a:rPr>
              <a:t>Miris</a:t>
            </a:r>
            <a:r>
              <a:rPr lang="sr-Latn-RS" sz="1800" dirty="0">
                <a:latin typeface="Arial" panose="020B0604020202020204" pitchFamily="34" charset="0"/>
                <a:ea typeface="Times New Roman" panose="02020603050405020304" pitchFamily="18" charset="0"/>
              </a:rPr>
              <a:t> smeša za ishranu životinja je prijatan, a zavisi od vrste i količine upotrebljenih </a:t>
            </a:r>
            <a:r>
              <a:rPr lang="sr-Latn-RS" sz="1800" dirty="0" err="1">
                <a:latin typeface="Arial" panose="020B0604020202020204" pitchFamily="34" charset="0"/>
                <a:ea typeface="Times New Roman" panose="02020603050405020304" pitchFamily="18" charset="0"/>
              </a:rPr>
              <a:t>hraniva</a:t>
            </a:r>
            <a:r>
              <a:rPr lang="sr-Latn-RS" sz="1800" dirty="0">
                <a:latin typeface="Arial" panose="020B0604020202020204" pitchFamily="34" charset="0"/>
                <a:ea typeface="Times New Roman" panose="02020603050405020304" pitchFamily="18" charset="0"/>
              </a:rPr>
              <a:t>. Pojedine smeše imaju karakterističan aromatičan miris (anis, </a:t>
            </a:r>
            <a:r>
              <a:rPr lang="sr-Latn-RS" sz="1800" dirty="0" err="1">
                <a:latin typeface="Arial" panose="020B0604020202020204" pitchFamily="34" charset="0"/>
                <a:ea typeface="Times New Roman" panose="02020603050405020304" pitchFamily="18" charset="0"/>
              </a:rPr>
              <a:t>vanilla</a:t>
            </a:r>
            <a:r>
              <a:rPr lang="sr-Latn-RS" sz="1800" dirty="0">
                <a:latin typeface="Arial" panose="020B0604020202020204" pitchFamily="34" charset="0"/>
                <a:ea typeface="Times New Roman" panose="02020603050405020304" pitchFamily="18" charset="0"/>
              </a:rPr>
              <a:t> i drugi) ukoliko su dodati </a:t>
            </a:r>
            <a:r>
              <a:rPr lang="sr-Latn-RS" sz="1800" dirty="0" err="1">
                <a:latin typeface="Arial" panose="020B0604020202020204" pitchFamily="34" charset="0"/>
                <a:ea typeface="Times New Roman" panose="02020603050405020304" pitchFamily="18" charset="0"/>
              </a:rPr>
              <a:t>korigensi</a:t>
            </a:r>
            <a:r>
              <a:rPr lang="sr-Latn-RS" sz="1800" dirty="0">
                <a:latin typeface="Arial" panose="020B0604020202020204" pitchFamily="34" charset="0"/>
                <a:ea typeface="Times New Roman" panose="02020603050405020304" pitchFamily="18" charset="0"/>
              </a:rPr>
              <a:t> mirisa i ukusa, dok </a:t>
            </a:r>
            <a:r>
              <a:rPr lang="sr-Latn-RS" sz="1800" dirty="0" err="1">
                <a:latin typeface="Arial" panose="020B0604020202020204" pitchFamily="34" charset="0"/>
                <a:ea typeface="Times New Roman" panose="02020603050405020304" pitchFamily="18" charset="0"/>
              </a:rPr>
              <a:t>premiksi</a:t>
            </a:r>
            <a:r>
              <a:rPr lang="sr-Latn-RS" sz="1800" dirty="0">
                <a:latin typeface="Arial" panose="020B0604020202020204" pitchFamily="34" charset="0"/>
                <a:ea typeface="Times New Roman" panose="02020603050405020304" pitchFamily="18" charset="0"/>
              </a:rPr>
              <a:t> poseduju karakterističan miris na lekove. U uslovima nepravilnog skladištenja miris ovih </a:t>
            </a:r>
            <a:r>
              <a:rPr lang="sr-Latn-RS" sz="1800" dirty="0" err="1">
                <a:latin typeface="Arial" panose="020B0604020202020204" pitchFamily="34" charset="0"/>
                <a:ea typeface="Times New Roman" panose="02020603050405020304" pitchFamily="18" charset="0"/>
              </a:rPr>
              <a:t>hraniva</a:t>
            </a:r>
            <a:r>
              <a:rPr lang="sr-Latn-RS" sz="1800" dirty="0">
                <a:latin typeface="Arial" panose="020B0604020202020204" pitchFamily="34" charset="0"/>
                <a:ea typeface="Times New Roman" panose="02020603050405020304" pitchFamily="18" charset="0"/>
              </a:rPr>
              <a:t> se brzo menja, što ukazuje na početni ili uznapredovali stepen kvara. Smeše kontaminirane mikroorganizmima imaju izmenjen, neprijatan i zagušljiv miris. Intenzivniji miris na NH</a:t>
            </a:r>
            <a:r>
              <a:rPr lang="sr-Latn-RS" sz="1800" baseline="-25000" dirty="0">
                <a:latin typeface="Arial" panose="020B0604020202020204" pitchFamily="34" charset="0"/>
                <a:ea typeface="Times New Roman" panose="02020603050405020304" pitchFamily="18" charset="0"/>
              </a:rPr>
              <a:t>3</a:t>
            </a:r>
            <a:r>
              <a:rPr lang="sr-Latn-RS" sz="1800" dirty="0">
                <a:latin typeface="Arial" panose="020B0604020202020204" pitchFamily="34" charset="0"/>
                <a:ea typeface="Times New Roman" panose="02020603050405020304" pitchFamily="18" charset="0"/>
              </a:rPr>
              <a:t> (oštar, otužan) ili H</a:t>
            </a:r>
            <a:r>
              <a:rPr lang="sr-Latn-RS" sz="1800" baseline="-25000" dirty="0">
                <a:latin typeface="Arial" panose="020B0604020202020204" pitchFamily="34" charset="0"/>
                <a:ea typeface="Times New Roman" panose="02020603050405020304" pitchFamily="18" charset="0"/>
              </a:rPr>
              <a:t>2</a:t>
            </a:r>
            <a:r>
              <a:rPr lang="sr-Latn-RS" sz="1800" dirty="0">
                <a:latin typeface="Arial" panose="020B0604020202020204" pitchFamily="34" charset="0"/>
                <a:ea typeface="Times New Roman" panose="02020603050405020304" pitchFamily="18" charset="0"/>
              </a:rPr>
              <a:t>S (pokvarena jaja) ukazuje na uznapredovalo razlaganje proteina i verovatno prisustvo toksičnih </a:t>
            </a:r>
            <a:r>
              <a:rPr lang="sr-Latn-RS" sz="1800" dirty="0" err="1">
                <a:latin typeface="Arial" panose="020B0604020202020204" pitchFamily="34" charset="0"/>
                <a:ea typeface="Times New Roman" panose="02020603050405020304" pitchFamily="18" charset="0"/>
              </a:rPr>
              <a:t>raspadnih</a:t>
            </a:r>
            <a:r>
              <a:rPr lang="sr-Latn-RS" sz="1800" dirty="0">
                <a:latin typeface="Arial" panose="020B0604020202020204" pitchFamily="34" charset="0"/>
                <a:ea typeface="Times New Roman" panose="02020603050405020304" pitchFamily="18" charset="0"/>
              </a:rPr>
              <a:t> produkata. Neprijatan miris na užeglu mast pokazatelj je većeg stepena razlaganja i oksidacije lipida. Miris može da bude maskiran ukoliko smeše sadrže veće količine soli.</a:t>
            </a:r>
            <a:r>
              <a:rPr lang="en-RS" sz="1800" dirty="0"/>
              <a:t> </a:t>
            </a:r>
          </a:p>
        </p:txBody>
      </p:sp>
    </p:spTree>
    <p:extLst>
      <p:ext uri="{BB962C8B-B14F-4D97-AF65-F5344CB8AC3E}">
        <p14:creationId xmlns:p14="http://schemas.microsoft.com/office/powerpoint/2010/main" val="25828808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DEDDF7-8541-0438-8B9F-52C703DC4398}"/>
              </a:ext>
            </a:extLst>
          </p:cNvPr>
          <p:cNvSpPr txBox="1"/>
          <p:nvPr/>
        </p:nvSpPr>
        <p:spPr>
          <a:xfrm>
            <a:off x="1115616" y="116632"/>
            <a:ext cx="7868119" cy="6497933"/>
          </a:xfrm>
          <a:prstGeom prst="rect">
            <a:avLst/>
          </a:prstGeom>
          <a:noFill/>
        </p:spPr>
        <p:txBody>
          <a:bodyPr wrap="square">
            <a:spAutoFit/>
          </a:bodyPr>
          <a:lstStyle/>
          <a:p>
            <a:pPr algn="just">
              <a:lnSpc>
                <a:spcPct val="115000"/>
              </a:lnSpc>
              <a:spcAft>
                <a:spcPts val="450"/>
              </a:spcAft>
            </a:pPr>
            <a:r>
              <a:rPr lang="sr-Latn-RS" sz="1900" b="1" dirty="0">
                <a:latin typeface="Arial" panose="020B0604020202020204" pitchFamily="34" charset="0"/>
                <a:ea typeface="Times New Roman" panose="02020603050405020304" pitchFamily="18" charset="0"/>
                <a:cs typeface="Times New Roman" panose="02020603050405020304" pitchFamily="18" charset="0"/>
              </a:rPr>
              <a:t>Ukus</a:t>
            </a:r>
            <a:r>
              <a:rPr lang="sr-Latn-RS" sz="1900" dirty="0">
                <a:latin typeface="Arial" panose="020B0604020202020204" pitchFamily="34" charset="0"/>
                <a:ea typeface="Times New Roman" panose="02020603050405020304" pitchFamily="18" charset="0"/>
                <a:cs typeface="Times New Roman" panose="02020603050405020304" pitchFamily="18" charset="0"/>
              </a:rPr>
              <a:t> smeša je prijatan i odgovara ukusu najzastupljenijeg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hraniva</a:t>
            </a:r>
            <a:r>
              <a:rPr lang="sr-Latn-RS" sz="1900" dirty="0">
                <a:latin typeface="Arial" panose="020B0604020202020204" pitchFamily="34" charset="0"/>
                <a:ea typeface="Times New Roman" panose="02020603050405020304" pitchFamily="18" charset="0"/>
                <a:cs typeface="Times New Roman" panose="02020603050405020304" pitchFamily="18" charset="0"/>
              </a:rPr>
              <a:t> prisutnog u smeši (slatkast - kukuruz). Može biti aromatičan pri upotrebi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korigensa</a:t>
            </a:r>
            <a:r>
              <a:rPr lang="sr-Latn-RS" sz="1900" dirty="0">
                <a:latin typeface="Arial" panose="020B0604020202020204" pitchFamily="34" charset="0"/>
                <a:ea typeface="Times New Roman" panose="02020603050405020304" pitchFamily="18" charset="0"/>
                <a:cs typeface="Times New Roman" panose="02020603050405020304" pitchFamily="18" charset="0"/>
              </a:rPr>
              <a:t> ukusa (anis,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vanilla</a:t>
            </a:r>
            <a:r>
              <a:rPr lang="sr-Latn-RS" sz="1900" dirty="0">
                <a:latin typeface="Arial" panose="020B0604020202020204" pitchFamily="34" charset="0"/>
                <a:ea typeface="Times New Roman" panose="02020603050405020304" pitchFamily="18" charset="0"/>
                <a:cs typeface="Times New Roman" panose="02020603050405020304" pitchFamily="18" charset="0"/>
              </a:rPr>
              <a:t> i drugi) ili izmenjen (neprijatan) ukoliko je hrana kontaminirana većim brojem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saprofitskih</a:t>
            </a:r>
            <a:r>
              <a:rPr lang="sr-Latn-RS" sz="1900" dirty="0">
                <a:latin typeface="Arial" panose="020B0604020202020204" pitchFamily="34" charset="0"/>
                <a:ea typeface="Times New Roman" panose="02020603050405020304" pitchFamily="18" charset="0"/>
                <a:cs typeface="Times New Roman" panose="02020603050405020304" pitchFamily="18" charset="0"/>
              </a:rPr>
              <a:t> mikroorganizama, pri čemu dolazi do razlaganja organskih materija. Bljutavo gorak ukus smeša ukazuje na razlaganje proteina, a intenzivno otužan i gorak ukus na veći stepen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užegnuća</a:t>
            </a:r>
            <a:r>
              <a:rPr lang="sr-Latn-RS" sz="1900" dirty="0">
                <a:latin typeface="Arial" panose="020B0604020202020204" pitchFamily="34" charset="0"/>
                <a:ea typeface="Times New Roman" panose="02020603050405020304" pitchFamily="18" charset="0"/>
                <a:cs typeface="Times New Roman" panose="02020603050405020304" pitchFamily="18" charset="0"/>
              </a:rPr>
              <a:t> masti. Ukus pojedinih smeša može da bude slan, usled povećane ili nedozvoljene količine dodate soli.</a:t>
            </a:r>
            <a:endParaRPr lang="en-RS" sz="1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900" b="1" dirty="0">
                <a:latin typeface="Arial" panose="020B0604020202020204" pitchFamily="34" charset="0"/>
                <a:ea typeface="Times New Roman" panose="02020603050405020304" pitchFamily="18" charset="0"/>
                <a:cs typeface="Times New Roman" panose="02020603050405020304" pitchFamily="18" charset="0"/>
              </a:rPr>
              <a:t>Oblik</a:t>
            </a:r>
            <a:r>
              <a:rPr lang="sr-Latn-RS" sz="1900" dirty="0">
                <a:latin typeface="Arial" panose="020B0604020202020204" pitchFamily="34" charset="0"/>
                <a:ea typeface="Times New Roman" panose="02020603050405020304" pitchFamily="18" charset="0"/>
                <a:cs typeface="Times New Roman" panose="02020603050405020304" pitchFamily="18" charset="0"/>
              </a:rPr>
              <a:t> smeša za ishranu životinja je raznovrstan. U promet najčešće dolaze u brašnastom stanju, ali danas se mogu naći u obliku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peleta</a:t>
            </a:r>
            <a:r>
              <a:rPr lang="sr-Latn-RS" sz="1900" dirty="0">
                <a:latin typeface="Arial" panose="020B0604020202020204" pitchFamily="34" charset="0"/>
                <a:ea typeface="Times New Roman" panose="02020603050405020304" pitchFamily="18" charset="0"/>
                <a:cs typeface="Times New Roman" panose="02020603050405020304" pitchFamily="18" charset="0"/>
              </a:rPr>
              <a:t>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valjčića</a:t>
            </a:r>
            <a:r>
              <a:rPr lang="sr-Latn-RS" sz="1900" dirty="0">
                <a:latin typeface="Arial" panose="020B0604020202020204" pitchFamily="34" charset="0"/>
                <a:ea typeface="Times New Roman" panose="02020603050405020304" pitchFamily="18" charset="0"/>
                <a:cs typeface="Times New Roman" panose="02020603050405020304" pitchFamily="18" charset="0"/>
              </a:rPr>
              <a:t>), briketa (</a:t>
            </a:r>
            <a:r>
              <a:rPr lang="sr-Latn-RS" sz="1900" dirty="0" err="1">
                <a:latin typeface="Arial" panose="020B0604020202020204" pitchFamily="34" charset="0"/>
                <a:ea typeface="Times New Roman" panose="02020603050405020304" pitchFamily="18" charset="0"/>
                <a:cs typeface="Times New Roman" panose="02020603050405020304" pitchFamily="18" charset="0"/>
              </a:rPr>
              <a:t>kvadar</a:t>
            </a:r>
            <a:r>
              <a:rPr lang="sr-Latn-RS" sz="1900" dirty="0">
                <a:latin typeface="Arial" panose="020B0604020202020204" pitchFamily="34" charset="0"/>
                <a:ea typeface="Times New Roman" panose="02020603050405020304" pitchFamily="18" charset="0"/>
                <a:cs typeface="Times New Roman" panose="02020603050405020304" pitchFamily="18" charset="0"/>
              </a:rPr>
              <a:t>), granula (loptice), listića (čips), u obliku različitih figura ili nepravilnog oblika. Odstupanje od oblika u kome je smeša proizvedena, ukazuje na različite promene.</a:t>
            </a:r>
            <a:endParaRPr lang="en-RS" sz="1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900" b="1" dirty="0">
                <a:latin typeface="Arial" panose="020B0604020202020204" pitchFamily="34" charset="0"/>
                <a:ea typeface="Times New Roman" panose="02020603050405020304" pitchFamily="18" charset="0"/>
                <a:cs typeface="Times New Roman" panose="02020603050405020304" pitchFamily="18" charset="0"/>
              </a:rPr>
              <a:t>Veličina </a:t>
            </a:r>
            <a:r>
              <a:rPr lang="sr-Latn-RS" sz="1900" dirty="0">
                <a:latin typeface="Arial" panose="020B0604020202020204" pitchFamily="34" charset="0"/>
                <a:ea typeface="Times New Roman" panose="02020603050405020304" pitchFamily="18" charset="0"/>
                <a:cs typeface="Times New Roman" panose="02020603050405020304" pitchFamily="18" charset="0"/>
              </a:rPr>
              <a:t>partikula smeša za ishranu životinja je različita, u zavisnosti od vrste i kategorije životinja kojima je namenjena.</a:t>
            </a:r>
            <a:endParaRPr lang="en-RS" sz="1900" dirty="0">
              <a:latin typeface="Calibri" panose="020F0502020204030204" pitchFamily="34" charset="0"/>
              <a:ea typeface="Calibri" panose="020F0502020204030204" pitchFamily="34" charset="0"/>
              <a:cs typeface="Times New Roman" panose="02020603050405020304" pitchFamily="18" charset="0"/>
            </a:endParaRPr>
          </a:p>
          <a:p>
            <a:r>
              <a:rPr lang="sr-Latn-RS" sz="1900" b="1" dirty="0" err="1">
                <a:latin typeface="Arial" panose="020B0604020202020204" pitchFamily="34" charset="0"/>
                <a:ea typeface="Times New Roman" panose="02020603050405020304" pitchFamily="18" charset="0"/>
              </a:rPr>
              <a:t>Konzistencija</a:t>
            </a:r>
            <a:r>
              <a:rPr lang="sr-Latn-RS" sz="1900" dirty="0">
                <a:latin typeface="Arial" panose="020B0604020202020204" pitchFamily="34" charset="0"/>
                <a:ea typeface="Times New Roman" panose="02020603050405020304" pitchFamily="18" charset="0"/>
              </a:rPr>
              <a:t> smeša za ishranu životinja je relativno čvrsta. Odstupanje od normalne </a:t>
            </a:r>
            <a:r>
              <a:rPr lang="sr-Latn-RS" sz="1900" dirty="0" err="1">
                <a:latin typeface="Arial" panose="020B0604020202020204" pitchFamily="34" charset="0"/>
                <a:ea typeface="Times New Roman" panose="02020603050405020304" pitchFamily="18" charset="0"/>
              </a:rPr>
              <a:t>konzistencije</a:t>
            </a:r>
            <a:r>
              <a:rPr lang="sr-Latn-RS" sz="1900" dirty="0">
                <a:latin typeface="Arial" panose="020B0604020202020204" pitchFamily="34" charset="0"/>
                <a:ea typeface="Times New Roman" panose="02020603050405020304" pitchFamily="18" charset="0"/>
              </a:rPr>
              <a:t> može da bude indikator različitih procesa razlaganja i truljenja, naročito u slučajevima kada su, pored strukture, izmenjene i ostale organoleptičke osobine (boja, miris, ukus).</a:t>
            </a:r>
            <a:r>
              <a:rPr lang="en-RS" sz="1900" dirty="0"/>
              <a:t> </a:t>
            </a:r>
          </a:p>
        </p:txBody>
      </p:sp>
    </p:spTree>
    <p:extLst>
      <p:ext uri="{BB962C8B-B14F-4D97-AF65-F5344CB8AC3E}">
        <p14:creationId xmlns:p14="http://schemas.microsoft.com/office/powerpoint/2010/main" val="262721510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27AEE1-B758-EEFC-5143-15ACC24C9E59}"/>
              </a:ext>
            </a:extLst>
          </p:cNvPr>
          <p:cNvSpPr txBox="1"/>
          <p:nvPr/>
        </p:nvSpPr>
        <p:spPr>
          <a:xfrm>
            <a:off x="1115616" y="83212"/>
            <a:ext cx="8028384" cy="6691575"/>
          </a:xfrm>
          <a:prstGeom prst="rect">
            <a:avLst/>
          </a:prstGeom>
          <a:noFill/>
        </p:spPr>
        <p:txBody>
          <a:bodyPr wrap="square">
            <a:spAutoFit/>
          </a:bodyPr>
          <a:lstStyle/>
          <a:p>
            <a:pPr algn="just">
              <a:lnSpc>
                <a:spcPct val="115000"/>
              </a:lnSpc>
              <a:spcAft>
                <a:spcPts val="450"/>
              </a:spcAft>
            </a:pPr>
            <a:r>
              <a:rPr lang="sr-Latn-RS" sz="1700" b="1" dirty="0">
                <a:latin typeface="Arial" panose="020B0604020202020204" pitchFamily="34" charset="0"/>
                <a:ea typeface="Times New Roman" panose="02020603050405020304" pitchFamily="18" charset="0"/>
                <a:cs typeface="Times New Roman" panose="02020603050405020304" pitchFamily="18" charset="0"/>
              </a:rPr>
              <a:t>Struktura</a:t>
            </a:r>
            <a:r>
              <a:rPr lang="sr-Latn-RS" sz="1700" dirty="0">
                <a:latin typeface="Arial" panose="020B0604020202020204" pitchFamily="34" charset="0"/>
                <a:ea typeface="Times New Roman" panose="02020603050405020304" pitchFamily="18" charset="0"/>
                <a:cs typeface="Times New Roman" panose="02020603050405020304" pitchFamily="18" charset="0"/>
              </a:rPr>
              <a:t> smeša za ishranu životinja je rastresita kod brašnastog oblika. Stvaranje pojedinih većih ili manjih grudvica pokazatelj je povećane vlage, razlaganja masti ili prisustva parazita i njihovih </a:t>
            </a:r>
            <a:r>
              <a:rPr lang="sr-Latn-RS" sz="1700" dirty="0" err="1">
                <a:latin typeface="Arial" panose="020B0604020202020204" pitchFamily="34" charset="0"/>
                <a:ea typeface="Times New Roman" panose="02020603050405020304" pitchFamily="18" charset="0"/>
                <a:cs typeface="Times New Roman" panose="02020603050405020304" pitchFamily="18" charset="0"/>
              </a:rPr>
              <a:t>larvenih</a:t>
            </a:r>
            <a:r>
              <a:rPr lang="sr-Latn-RS" sz="1700" dirty="0">
                <a:latin typeface="Arial" panose="020B0604020202020204" pitchFamily="34" charset="0"/>
                <a:ea typeface="Times New Roman" panose="02020603050405020304" pitchFamily="18" charset="0"/>
                <a:cs typeface="Times New Roman" panose="02020603050405020304" pitchFamily="18" charset="0"/>
              </a:rPr>
              <a:t> oblika. Promenjena struktura (polomljena, zdrobljena) posebnih oblika smeša ukazuje na smanjenje hranljive vrednosti i moguće prisustvo parazita Takođe, promenjena struktura podrazumeva i dekompoziciju smeša (slojevito sleganje).</a:t>
            </a:r>
            <a:r>
              <a:rPr lang="sr-Latn-RS" sz="1700" dirty="0">
                <a:latin typeface="Arial" panose="020B0604020202020204" pitchFamily="34" charset="0"/>
                <a:ea typeface="Calibri" panose="020F0502020204030204" pitchFamily="34" charset="0"/>
                <a:cs typeface="Times New Roman" panose="02020603050405020304" pitchFamily="18" charset="0"/>
              </a:rPr>
              <a:t> </a:t>
            </a:r>
            <a:r>
              <a:rPr lang="sr-Latn-RS" sz="1700" dirty="0">
                <a:latin typeface="Arial" panose="020B0604020202020204" pitchFamily="34" charset="0"/>
                <a:ea typeface="Times New Roman" panose="02020603050405020304" pitchFamily="18" charset="0"/>
                <a:cs typeface="Times New Roman" panose="02020603050405020304" pitchFamily="18" charset="0"/>
              </a:rPr>
              <a:t>Stepen izmešanosti (homogenosti) je zakonski regulisan i mora biti takav da u dnevnom obroku budu sadržani svi predviđeni (deklarisani) sastojci. Smeša mora biti homogeno izmešana za sastojak koji se meša u odnosu 1:10 000, sa koeficijentom varijacije ispod 10%.</a:t>
            </a:r>
            <a:endParaRPr lang="en-RS" sz="17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700" b="1" dirty="0">
                <a:latin typeface="Arial" panose="020B0604020202020204" pitchFamily="34" charset="0"/>
                <a:ea typeface="Times New Roman" panose="02020603050405020304" pitchFamily="18" charset="0"/>
                <a:cs typeface="Times New Roman" panose="02020603050405020304" pitchFamily="18" charset="0"/>
              </a:rPr>
              <a:t>Vlažnos</a:t>
            </a:r>
            <a:r>
              <a:rPr lang="sr-Latn-RS" sz="1700" dirty="0">
                <a:latin typeface="Arial" panose="020B0604020202020204" pitchFamily="34" charset="0"/>
                <a:ea typeface="Times New Roman" panose="02020603050405020304" pitchFamily="18" charset="0"/>
                <a:cs typeface="Times New Roman" panose="02020603050405020304" pitchFamily="18" charset="0"/>
              </a:rPr>
              <a:t>t smeša za ishranu životinja je niska i svrstane se u suva </a:t>
            </a:r>
            <a:r>
              <a:rPr lang="sr-Latn-RS" sz="1700" dirty="0" err="1">
                <a:latin typeface="Arial" panose="020B0604020202020204" pitchFamily="34" charset="0"/>
                <a:ea typeface="Times New Roman" panose="02020603050405020304" pitchFamily="18" charset="0"/>
                <a:cs typeface="Times New Roman" panose="02020603050405020304" pitchFamily="18" charset="0"/>
              </a:rPr>
              <a:t>hraniva</a:t>
            </a:r>
            <a:r>
              <a:rPr lang="sr-Latn-RS" sz="1700" dirty="0">
                <a:latin typeface="Arial" panose="020B0604020202020204" pitchFamily="34" charset="0"/>
                <a:ea typeface="Times New Roman" panose="02020603050405020304" pitchFamily="18" charset="0"/>
                <a:cs typeface="Times New Roman" panose="02020603050405020304" pitchFamily="18" charset="0"/>
              </a:rPr>
              <a:t>. Povećana elastičnost i nabubrele partikule kod smeša posebnog oblika, prisustvo grudvica, promenjena boja, miris i ukus mogu nas navesti na sumnju da se radi </a:t>
            </a:r>
            <a:r>
              <a:rPr lang="sr-Latn-RS" sz="1700" dirty="0" err="1">
                <a:latin typeface="Arial" panose="020B0604020202020204" pitchFamily="34" charset="0"/>
                <a:ea typeface="Times New Roman" panose="02020603050405020304" pitchFamily="18" charset="0"/>
                <a:cs typeface="Times New Roman" panose="02020603050405020304" pitchFamily="18" charset="0"/>
              </a:rPr>
              <a:t>о</a:t>
            </a:r>
            <a:r>
              <a:rPr lang="sr-Latn-RS" sz="1700" dirty="0">
                <a:latin typeface="Arial" panose="020B0604020202020204" pitchFamily="34" charset="0"/>
                <a:ea typeface="Times New Roman" panose="02020603050405020304" pitchFamily="18" charset="0"/>
                <a:cs typeface="Times New Roman" panose="02020603050405020304" pitchFamily="18" charset="0"/>
              </a:rPr>
              <a:t> povećanoj vlažnosti, a time i eventualnom smanjenju hranljive vrednosti i mikrobiološke ispravnosti. Orijentaciono se vlažnost može proceniti na osnovu sile lomljenja i krtosti, ili probom šake.</a:t>
            </a:r>
            <a:r>
              <a:rPr lang="sr-Latn-RS" sz="1700" dirty="0">
                <a:latin typeface="Arial" panose="020B0604020202020204" pitchFamily="34" charset="0"/>
                <a:ea typeface="Calibri" panose="020F0502020204030204" pitchFamily="34" charset="0"/>
                <a:cs typeface="Times New Roman" panose="02020603050405020304" pitchFamily="18" charset="0"/>
              </a:rPr>
              <a:t> </a:t>
            </a:r>
            <a:r>
              <a:rPr lang="sr-Latn-RS" sz="1700" dirty="0">
                <a:latin typeface="Arial" panose="020B0604020202020204" pitchFamily="34" charset="0"/>
                <a:ea typeface="Times New Roman" panose="02020603050405020304" pitchFamily="18" charset="0"/>
                <a:cs typeface="Times New Roman" panose="02020603050405020304" pitchFamily="18" charset="0"/>
              </a:rPr>
              <a:t>Sadržaj vlage mora odgovarati vrednostima koje su propisane pravilnikom:</a:t>
            </a:r>
            <a:endParaRPr lang="en-RS" sz="17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700" dirty="0">
                <a:latin typeface="Arial" panose="020B0604020202020204" pitchFamily="34" charset="0"/>
                <a:ea typeface="Times New Roman" panose="02020603050405020304" pitchFamily="18" charset="0"/>
                <a:cs typeface="Times New Roman" panose="02020603050405020304" pitchFamily="18" charset="0"/>
              </a:rPr>
              <a:t>Najveći dozvoljen sadržaj vlage je:</a:t>
            </a:r>
            <a:endParaRPr lang="en-RS" sz="17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700" dirty="0">
                <a:latin typeface="Arial" panose="020B0604020202020204" pitchFamily="34" charset="0"/>
                <a:ea typeface="Times New Roman" panose="02020603050405020304" pitchFamily="18" charset="0"/>
                <a:cs typeface="Times New Roman" panose="02020603050405020304" pitchFamily="18" charset="0"/>
              </a:rPr>
              <a:t>1) u mineralnim smešama 8%</a:t>
            </a:r>
            <a:endParaRPr lang="en-RS" sz="17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700" dirty="0">
                <a:latin typeface="Arial" panose="020B0604020202020204" pitchFamily="34" charset="0"/>
                <a:ea typeface="Times New Roman" panose="02020603050405020304" pitchFamily="18" charset="0"/>
                <a:cs typeface="Times New Roman" panose="02020603050405020304" pitchFamily="18" charset="0"/>
              </a:rPr>
              <a:t>2) u ostalim smešama 13.5%</a:t>
            </a:r>
            <a:endParaRPr lang="en-RS" sz="1700" dirty="0">
              <a:latin typeface="Calibri" panose="020F0502020204030204" pitchFamily="34" charset="0"/>
              <a:ea typeface="Calibri" panose="020F0502020204030204" pitchFamily="34" charset="0"/>
              <a:cs typeface="Times New Roman" panose="02020603050405020304" pitchFamily="18" charset="0"/>
            </a:endParaRPr>
          </a:p>
          <a:p>
            <a:r>
              <a:rPr lang="sr-Latn-RS" sz="1700" dirty="0">
                <a:latin typeface="Arial" panose="020B0604020202020204" pitchFamily="34" charset="0"/>
                <a:ea typeface="Times New Roman" panose="02020603050405020304" pitchFamily="18" charset="0"/>
              </a:rPr>
              <a:t>3) u </a:t>
            </a:r>
            <a:r>
              <a:rPr lang="sr-Latn-RS" sz="1700" dirty="0" err="1">
                <a:latin typeface="Arial" panose="020B0604020202020204" pitchFamily="34" charset="0"/>
                <a:ea typeface="Times New Roman" panose="02020603050405020304" pitchFamily="18" charset="0"/>
              </a:rPr>
              <a:t>melasiranim</a:t>
            </a:r>
            <a:r>
              <a:rPr lang="sr-Latn-RS" sz="1700" dirty="0">
                <a:latin typeface="Arial" panose="020B0604020202020204" pitchFamily="34" charset="0"/>
                <a:ea typeface="Times New Roman" panose="02020603050405020304" pitchFamily="18" charset="0"/>
              </a:rPr>
              <a:t> smešama 15%</a:t>
            </a:r>
            <a:endParaRPr lang="en-RS" sz="1700" dirty="0"/>
          </a:p>
        </p:txBody>
      </p:sp>
    </p:spTree>
    <p:extLst>
      <p:ext uri="{BB962C8B-B14F-4D97-AF65-F5344CB8AC3E}">
        <p14:creationId xmlns:p14="http://schemas.microsoft.com/office/powerpoint/2010/main" val="185794782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DF5C46-3AE4-DE88-34A6-BAEFE05758D8}"/>
              </a:ext>
            </a:extLst>
          </p:cNvPr>
          <p:cNvSpPr txBox="1"/>
          <p:nvPr/>
        </p:nvSpPr>
        <p:spPr>
          <a:xfrm>
            <a:off x="1115616" y="160791"/>
            <a:ext cx="7812360" cy="4455579"/>
          </a:xfrm>
          <a:prstGeom prst="rect">
            <a:avLst/>
          </a:prstGeom>
          <a:noFill/>
        </p:spPr>
        <p:txBody>
          <a:bodyPr wrap="square">
            <a:spAutoFit/>
          </a:bodyPr>
          <a:lstStyle/>
          <a:p>
            <a:pPr algn="just">
              <a:lnSpc>
                <a:spcPct val="115000"/>
              </a:lnSpc>
              <a:spcAft>
                <a:spcPts val="450"/>
              </a:spcAft>
            </a:pPr>
            <a:r>
              <a:rPr lang="sr-Latn-RS" sz="1600" b="1" dirty="0">
                <a:latin typeface="Arial" panose="020B0604020202020204" pitchFamily="34" charset="0"/>
                <a:ea typeface="Times New Roman" panose="02020603050405020304" pitchFamily="18" charset="0"/>
                <a:cs typeface="Times New Roman" panose="02020603050405020304" pitchFamily="18" charset="0"/>
              </a:rPr>
              <a:t>Strane primese</a:t>
            </a:r>
            <a:r>
              <a:rPr lang="sr-Latn-RS" sz="1600" dirty="0">
                <a:latin typeface="Arial" panose="020B0604020202020204" pitchFamily="34" charset="0"/>
                <a:ea typeface="Times New Roman" panose="02020603050405020304" pitchFamily="18" charset="0"/>
                <a:cs typeface="Times New Roman" panose="02020603050405020304" pitchFamily="18" charset="0"/>
              </a:rPr>
              <a:t> u smešama za ishranu životinja mogu da budu neorganskog i organskog porekla.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1600" dirty="0">
                <a:latin typeface="Arial" panose="020B0604020202020204" pitchFamily="34" charset="0"/>
                <a:ea typeface="Times New Roman" panose="02020603050405020304" pitchFamily="18" charset="0"/>
                <a:cs typeface="Times New Roman" panose="02020603050405020304" pitchFamily="18" charset="0"/>
              </a:rPr>
              <a:t>Od primesa neorganskog porekla najčešće su prisutni kamenčići, staklo, zemlja i metalni predmeti (žica, ekseri). Pre upotrebe u ishrani potrebno je ove primese odstraniti, naročito ako mogu da izazovu različite povrede pri konzumaciji (oštri predmeti). Dozvoljene količine stranih primesa, ukoliko nisu štetne po zdravlje (sitniji kamenčići, pesak, zemlja), kreću se do 1,0%, </a:t>
            </a:r>
            <a:r>
              <a:rPr lang="sr-Latn-RS" sz="1600" dirty="0" err="1">
                <a:latin typeface="Arial" panose="020B0604020202020204" pitchFamily="34" charset="0"/>
                <a:ea typeface="Times New Roman" panose="02020603050405020304" pitchFamily="18" charset="0"/>
                <a:cs typeface="Times New Roman" panose="02020603050405020304" pitchFamily="18" charset="0"/>
              </a:rPr>
              <a:t>stim</a:t>
            </a:r>
            <a:r>
              <a:rPr lang="sr-Latn-RS" sz="1600" dirty="0">
                <a:latin typeface="Arial" panose="020B0604020202020204" pitchFamily="34" charset="0"/>
                <a:ea typeface="Times New Roman" panose="02020603050405020304" pitchFamily="18" charset="0"/>
                <a:cs typeface="Times New Roman" panose="02020603050405020304" pitchFamily="18" charset="0"/>
              </a:rPr>
              <a:t> da u smešama ne sme biti više od 1% peska (pepela </a:t>
            </a:r>
            <a:r>
              <a:rPr lang="sr-Latn-RS" sz="1600" dirty="0" err="1">
                <a:latin typeface="Arial" panose="020B0604020202020204" pitchFamily="34" charset="0"/>
                <a:ea typeface="Times New Roman" panose="02020603050405020304" pitchFamily="18" charset="0"/>
                <a:cs typeface="Times New Roman" panose="02020603050405020304" pitchFamily="18" charset="0"/>
              </a:rPr>
              <a:t>nerastvorljivog</a:t>
            </a:r>
            <a:r>
              <a:rPr lang="sr-Latn-RS" sz="1600" dirty="0">
                <a:latin typeface="Arial" panose="020B0604020202020204" pitchFamily="34" charset="0"/>
                <a:ea typeface="Times New Roman" panose="02020603050405020304" pitchFamily="18" charset="0"/>
                <a:cs typeface="Times New Roman" panose="02020603050405020304" pitchFamily="18" charset="0"/>
              </a:rPr>
              <a:t> u hlorovodoničnoj kiselini).</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r>
              <a:rPr lang="sr-Latn-RS" sz="1600" dirty="0">
                <a:latin typeface="Arial" panose="020B0604020202020204" pitchFamily="34" charset="0"/>
                <a:ea typeface="Times New Roman" panose="02020603050405020304" pitchFamily="18" charset="0"/>
              </a:rPr>
              <a:t>Od organskih primesa mogu se naći neotrovne i otrovne primese. U neotrovne organske primese ubrajamo stabljike, mahune i ljuske različitih biljaka. Pored nabrojanih, u krmnim smešama često su prisutne otrovne primese organskog porekla, kao što je seme otrovnog i </a:t>
            </a:r>
            <a:r>
              <a:rPr lang="sr-Latn-RS" sz="1600" dirty="0" err="1">
                <a:latin typeface="Arial" panose="020B0604020202020204" pitchFamily="34" charset="0"/>
                <a:ea typeface="Times New Roman" panose="02020603050405020304" pitchFamily="18" charset="0"/>
              </a:rPr>
              <a:t>korovskog</a:t>
            </a:r>
            <a:r>
              <a:rPr lang="sr-Latn-RS" sz="1600" dirty="0">
                <a:latin typeface="Arial" panose="020B0604020202020204" pitchFamily="34" charset="0"/>
                <a:ea typeface="Times New Roman" panose="02020603050405020304" pitchFamily="18" charset="0"/>
              </a:rPr>
              <a:t> bilja. Identifikacija stranih primesa je vrlo teška, a broj upotrebljenih </a:t>
            </a:r>
            <a:r>
              <a:rPr lang="sr-Latn-RS" sz="1600" dirty="0" err="1">
                <a:latin typeface="Arial" panose="020B0604020202020204" pitchFamily="34" charset="0"/>
                <a:ea typeface="Times New Roman" panose="02020603050405020304" pitchFamily="18" charset="0"/>
              </a:rPr>
              <a:t>hraniva</a:t>
            </a:r>
            <a:r>
              <a:rPr lang="sr-Latn-RS" sz="1600" dirty="0">
                <a:latin typeface="Arial" panose="020B0604020202020204" pitchFamily="34" charset="0"/>
                <a:ea typeface="Times New Roman" panose="02020603050405020304" pitchFamily="18" charset="0"/>
              </a:rPr>
              <a:t> znatno otežava procenu. Zakonski je regulisana maksimalno dozvoljena količina Tatule (</a:t>
            </a:r>
            <a:r>
              <a:rPr lang="sr-Latn-RS" sz="1600" i="1" dirty="0" err="1">
                <a:latin typeface="Arial" panose="020B0604020202020204" pitchFamily="34" charset="0"/>
                <a:ea typeface="Times New Roman" panose="02020603050405020304" pitchFamily="18" charset="0"/>
              </a:rPr>
              <a:t>Datura</a:t>
            </a:r>
            <a:r>
              <a:rPr lang="sr-Latn-RS" sz="1600" i="1"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stramonium</a:t>
            </a:r>
            <a:r>
              <a:rPr lang="sr-Latn-RS" sz="1600" dirty="0">
                <a:latin typeface="Arial" panose="020B0604020202020204" pitchFamily="34" charset="0"/>
                <a:ea typeface="Times New Roman" panose="02020603050405020304" pitchFamily="18" charset="0"/>
              </a:rPr>
              <a:t>), </a:t>
            </a:r>
            <a:r>
              <a:rPr lang="sr-Latn-RS" sz="1600" dirty="0" err="1">
                <a:latin typeface="Arial" panose="020B0604020202020204" pitchFamily="34" charset="0"/>
                <a:ea typeface="Times New Roman" panose="02020603050405020304" pitchFamily="18" charset="0"/>
              </a:rPr>
              <a:t>Krotalarije</a:t>
            </a:r>
            <a:r>
              <a:rPr lang="sr-Latn-RS" sz="1600"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Crotolaria</a:t>
            </a:r>
            <a:r>
              <a:rPr lang="sr-Latn-RS" sz="1600" i="1"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spp</a:t>
            </a:r>
            <a:r>
              <a:rPr lang="sr-Latn-RS" sz="1600" i="1" dirty="0">
                <a:latin typeface="Arial" panose="020B0604020202020204" pitchFamily="34" charset="0"/>
                <a:ea typeface="Times New Roman" panose="02020603050405020304" pitchFamily="18" charset="0"/>
              </a:rPr>
              <a:t>.</a:t>
            </a:r>
            <a:r>
              <a:rPr lang="sr-Latn-RS" sz="1600" dirty="0">
                <a:latin typeface="Arial" panose="020B0604020202020204" pitchFamily="34" charset="0"/>
                <a:ea typeface="Times New Roman" panose="02020603050405020304" pitchFamily="18" charset="0"/>
              </a:rPr>
              <a:t>), Ricinusa</a:t>
            </a:r>
            <a:r>
              <a:rPr lang="sr-Latn-RS" sz="1600" dirty="0">
                <a:latin typeface="Arial" panose="020B0604020202020204" pitchFamily="34" charset="0"/>
                <a:ea typeface="Calibri" panose="020F0502020204030204" pitchFamily="34" charset="0"/>
              </a:rPr>
              <a:t> (</a:t>
            </a:r>
            <a:r>
              <a:rPr lang="sr-Latn-RS" sz="1600" i="1" dirty="0">
                <a:latin typeface="Arial" panose="020B0604020202020204" pitchFamily="34" charset="0"/>
                <a:ea typeface="Times New Roman" panose="02020603050405020304" pitchFamily="18" charset="0"/>
              </a:rPr>
              <a:t>Ricinus </a:t>
            </a:r>
            <a:r>
              <a:rPr lang="sr-Latn-RS" sz="1600" i="1" dirty="0" err="1">
                <a:latin typeface="Arial" panose="020B0604020202020204" pitchFamily="34" charset="0"/>
                <a:ea typeface="Times New Roman" panose="02020603050405020304" pitchFamily="18" charset="0"/>
              </a:rPr>
              <a:t>communis</a:t>
            </a:r>
            <a:r>
              <a:rPr lang="sr-Latn-RS" sz="1600" dirty="0">
                <a:latin typeface="Arial" panose="020B0604020202020204" pitchFamily="34" charset="0"/>
                <a:ea typeface="Times New Roman" panose="02020603050405020304" pitchFamily="18" charset="0"/>
              </a:rPr>
              <a:t>), </a:t>
            </a:r>
            <a:r>
              <a:rPr lang="sr-Latn-RS" sz="1600" dirty="0" err="1">
                <a:latin typeface="Arial" panose="020B0604020202020204" pitchFamily="34" charset="0"/>
                <a:ea typeface="Times New Roman" panose="02020603050405020304" pitchFamily="18" charset="0"/>
              </a:rPr>
              <a:t>Krotona</a:t>
            </a:r>
            <a:r>
              <a:rPr lang="sr-Latn-RS" sz="1600"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Croton</a:t>
            </a:r>
            <a:r>
              <a:rPr lang="sr-Latn-RS" sz="1600" i="1"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tiglium</a:t>
            </a:r>
            <a:r>
              <a:rPr lang="sr-Latn-RS" sz="1600" dirty="0">
                <a:latin typeface="Arial" panose="020B0604020202020204" pitchFamily="34" charset="0"/>
                <a:ea typeface="Times New Roman" panose="02020603050405020304" pitchFamily="18" charset="0"/>
              </a:rPr>
              <a:t>), </a:t>
            </a:r>
            <a:r>
              <a:rPr lang="sr-Latn-RS" sz="1600" dirty="0" err="1">
                <a:latin typeface="Arial" panose="020B0604020202020204" pitchFamily="34" charset="0"/>
                <a:ea typeface="Times New Roman" panose="02020603050405020304" pitchFamily="18" charset="0"/>
              </a:rPr>
              <a:t>Abrusa</a:t>
            </a:r>
            <a:r>
              <a:rPr lang="sr-Latn-RS" sz="1600" dirty="0">
                <a:latin typeface="Arial" panose="020B0604020202020204" pitchFamily="34" charset="0"/>
                <a:ea typeface="Calibri" panose="020F0502020204030204" pitchFamily="34" charset="0"/>
              </a:rPr>
              <a:t> (</a:t>
            </a:r>
            <a:r>
              <a:rPr lang="sr-Latn-RS" sz="1600" dirty="0" err="1">
                <a:latin typeface="Arial" panose="020B0604020202020204" pitchFamily="34" charset="0"/>
                <a:ea typeface="Times New Roman" panose="02020603050405020304" pitchFamily="18" charset="0"/>
              </a:rPr>
              <a:t>A</a:t>
            </a:r>
            <a:r>
              <a:rPr lang="sr-Latn-RS" sz="1600" i="1" dirty="0" err="1">
                <a:latin typeface="Arial" panose="020B0604020202020204" pitchFamily="34" charset="0"/>
                <a:ea typeface="Times New Roman" panose="02020603050405020304" pitchFamily="18" charset="0"/>
              </a:rPr>
              <a:t>brus</a:t>
            </a:r>
            <a:r>
              <a:rPr lang="sr-Latn-RS" sz="1600" i="1"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precatorius</a:t>
            </a:r>
            <a:r>
              <a:rPr lang="sr-Latn-RS" sz="1600" dirty="0">
                <a:latin typeface="Arial" panose="020B0604020202020204" pitchFamily="34" charset="0"/>
                <a:ea typeface="Times New Roman" panose="02020603050405020304" pitchFamily="18" charset="0"/>
              </a:rPr>
              <a:t>) i Bukve (</a:t>
            </a:r>
            <a:r>
              <a:rPr lang="sr-Latn-RS" sz="1600" i="1" dirty="0" err="1">
                <a:latin typeface="Arial" panose="020B0604020202020204" pitchFamily="34" charset="0"/>
                <a:ea typeface="Times New Roman" panose="02020603050405020304" pitchFamily="18" charset="0"/>
              </a:rPr>
              <a:t>Fagus</a:t>
            </a:r>
            <a:r>
              <a:rPr lang="sr-Latn-RS" sz="1600" i="1" dirty="0">
                <a:latin typeface="Arial" panose="020B0604020202020204" pitchFamily="34" charset="0"/>
                <a:ea typeface="Times New Roman" panose="02020603050405020304" pitchFamily="18" charset="0"/>
              </a:rPr>
              <a:t> </a:t>
            </a:r>
            <a:r>
              <a:rPr lang="sr-Latn-RS" sz="1600" i="1" dirty="0" err="1">
                <a:latin typeface="Arial" panose="020B0604020202020204" pitchFamily="34" charset="0"/>
                <a:ea typeface="Times New Roman" panose="02020603050405020304" pitchFamily="18" charset="0"/>
              </a:rPr>
              <a:t>sylvatica</a:t>
            </a:r>
            <a:r>
              <a:rPr lang="sr-Latn-RS" sz="1600" dirty="0">
                <a:latin typeface="Arial" panose="020B0604020202020204" pitchFamily="34" charset="0"/>
                <a:ea typeface="Times New Roman" panose="02020603050405020304" pitchFamily="18" charset="0"/>
              </a:rPr>
              <a:t>).</a:t>
            </a:r>
            <a:r>
              <a:rPr lang="en-RS" sz="1600" dirty="0"/>
              <a:t> </a:t>
            </a:r>
          </a:p>
        </p:txBody>
      </p:sp>
      <p:sp>
        <p:nvSpPr>
          <p:cNvPr id="5" name="TextBox 4">
            <a:extLst>
              <a:ext uri="{FF2B5EF4-FFF2-40B4-BE49-F238E27FC236}">
                <a16:creationId xmlns:a16="http://schemas.microsoft.com/office/drawing/2014/main" id="{7AA92A4E-2D1B-C6CE-4284-801AB8DE1998}"/>
              </a:ext>
            </a:extLst>
          </p:cNvPr>
          <p:cNvSpPr txBox="1"/>
          <p:nvPr/>
        </p:nvSpPr>
        <p:spPr>
          <a:xfrm>
            <a:off x="1016643" y="4567012"/>
            <a:ext cx="8203556" cy="369332"/>
          </a:xfrm>
          <a:prstGeom prst="rect">
            <a:avLst/>
          </a:prstGeom>
          <a:noFill/>
        </p:spPr>
        <p:txBody>
          <a:bodyPr wrap="square">
            <a:spAutoFit/>
          </a:bodyPr>
          <a:lstStyle/>
          <a:p>
            <a:r>
              <a:rPr lang="sr-Latn-RS" sz="1350" b="1" i="1" dirty="0">
                <a:latin typeface="Arial" panose="020B0604020202020204" pitchFamily="34" charset="0"/>
                <a:ea typeface="Times New Roman" panose="02020603050405020304" pitchFamily="18" charset="0"/>
              </a:rPr>
              <a:t>Tabela 27.</a:t>
            </a:r>
            <a:r>
              <a:rPr lang="sr-Latn-RS" sz="1350" dirty="0">
                <a:latin typeface="Arial" panose="020B0604020202020204" pitchFamily="34" charset="0"/>
                <a:ea typeface="Times New Roman" panose="02020603050405020304" pitchFamily="18" charset="0"/>
              </a:rPr>
              <a:t> Maksimalno dozvoljena količina štetnih botaničkih nečistoća u smešama za ishranu životinja</a:t>
            </a:r>
            <a:r>
              <a:rPr lang="en-RS" sz="1800" dirty="0"/>
              <a:t> </a:t>
            </a:r>
          </a:p>
        </p:txBody>
      </p:sp>
      <p:graphicFrame>
        <p:nvGraphicFramePr>
          <p:cNvPr id="6" name="Table 5">
            <a:extLst>
              <a:ext uri="{FF2B5EF4-FFF2-40B4-BE49-F238E27FC236}">
                <a16:creationId xmlns:a16="http://schemas.microsoft.com/office/drawing/2014/main" id="{87BCC335-C1F7-A69D-1845-992322BACDE1}"/>
              </a:ext>
            </a:extLst>
          </p:cNvPr>
          <p:cNvGraphicFramePr>
            <a:graphicFrameLocks noGrp="1"/>
          </p:cNvGraphicFramePr>
          <p:nvPr>
            <p:extLst>
              <p:ext uri="{D42A27DB-BD31-4B8C-83A1-F6EECF244321}">
                <p14:modId xmlns:p14="http://schemas.microsoft.com/office/powerpoint/2010/main" val="2724504533"/>
              </p:ext>
            </p:extLst>
          </p:nvPr>
        </p:nvGraphicFramePr>
        <p:xfrm>
          <a:off x="70894" y="4941415"/>
          <a:ext cx="9002211" cy="1883793"/>
        </p:xfrm>
        <a:graphic>
          <a:graphicData uri="http://schemas.openxmlformats.org/drawingml/2006/table">
            <a:tbl>
              <a:tblPr firstRow="1" firstCol="1" bandRow="1">
                <a:tableStyleId>{5C22544A-7EE6-4342-B048-85BDC9FD1C3A}</a:tableStyleId>
              </a:tblPr>
              <a:tblGrid>
                <a:gridCol w="4170289">
                  <a:extLst>
                    <a:ext uri="{9D8B030D-6E8A-4147-A177-3AD203B41FA5}">
                      <a16:colId xmlns:a16="http://schemas.microsoft.com/office/drawing/2014/main" val="3850260299"/>
                    </a:ext>
                  </a:extLst>
                </a:gridCol>
                <a:gridCol w="4831922">
                  <a:extLst>
                    <a:ext uri="{9D8B030D-6E8A-4147-A177-3AD203B41FA5}">
                      <a16:colId xmlns:a16="http://schemas.microsoft.com/office/drawing/2014/main" val="3311471038"/>
                    </a:ext>
                  </a:extLst>
                </a:gridCol>
              </a:tblGrid>
              <a:tr h="196739">
                <a:tc>
                  <a:txBody>
                    <a:bodyPr/>
                    <a:lstStyle/>
                    <a:p>
                      <a:pPr algn="just">
                        <a:lnSpc>
                          <a:spcPct val="115000"/>
                        </a:lnSpc>
                        <a:spcAft>
                          <a:spcPts val="1000"/>
                        </a:spcAft>
                      </a:pPr>
                      <a:r>
                        <a:rPr lang="sr-Latn-RS" sz="1400" dirty="0">
                          <a:effectLst/>
                        </a:rPr>
                        <a:t>Nepoželjne supstance</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1000"/>
                        </a:spcAft>
                      </a:pPr>
                      <a:r>
                        <a:rPr lang="sr-Latn-RS" sz="1400">
                          <a:effectLst/>
                        </a:rPr>
                        <a:t>Najveća dozvoljena količina izražena u mg/kg</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821440251"/>
                  </a:ext>
                </a:extLst>
              </a:tr>
              <a:tr h="196787">
                <a:tc>
                  <a:txBody>
                    <a:bodyPr/>
                    <a:lstStyle/>
                    <a:p>
                      <a:pPr algn="just">
                        <a:lnSpc>
                          <a:spcPct val="115000"/>
                        </a:lnSpc>
                        <a:spcAft>
                          <a:spcPts val="1000"/>
                        </a:spcAft>
                      </a:pPr>
                      <a:r>
                        <a:rPr lang="sr-Latn-RS" sz="1400" dirty="0" err="1">
                          <a:effectLst/>
                        </a:rPr>
                        <a:t>Datura</a:t>
                      </a:r>
                      <a:r>
                        <a:rPr lang="sr-Latn-RS" sz="1400" dirty="0">
                          <a:effectLst/>
                        </a:rPr>
                        <a:t> </a:t>
                      </a:r>
                      <a:r>
                        <a:rPr lang="sr-Latn-RS" sz="1400" dirty="0" err="1">
                          <a:effectLst/>
                        </a:rPr>
                        <a:t>sp</a:t>
                      </a:r>
                      <a:r>
                        <a:rPr lang="sr-Latn-RS" sz="1400" dirty="0">
                          <a:effectLst/>
                        </a:rPr>
                        <a:t>.</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1 000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36368705"/>
                  </a:ext>
                </a:extLst>
              </a:tr>
              <a:tr h="196787">
                <a:tc>
                  <a:txBody>
                    <a:bodyPr/>
                    <a:lstStyle/>
                    <a:p>
                      <a:pPr algn="just">
                        <a:lnSpc>
                          <a:spcPct val="115000"/>
                        </a:lnSpc>
                        <a:spcAft>
                          <a:spcPts val="1000"/>
                        </a:spcAft>
                      </a:pPr>
                      <a:r>
                        <a:rPr lang="sr-Latn-RS" sz="1400" dirty="0" err="1">
                          <a:effectLst/>
                        </a:rPr>
                        <a:t>Crotalaria</a:t>
                      </a:r>
                      <a:r>
                        <a:rPr lang="sr-Latn-RS" sz="1400" dirty="0">
                          <a:effectLst/>
                        </a:rPr>
                        <a:t> </a:t>
                      </a:r>
                      <a:r>
                        <a:rPr lang="sr-Latn-RS" sz="1400" dirty="0" err="1">
                          <a:effectLst/>
                        </a:rPr>
                        <a:t>spp</a:t>
                      </a:r>
                      <a:r>
                        <a:rPr lang="sr-Latn-RS" sz="1400" dirty="0">
                          <a:effectLst/>
                        </a:rPr>
                        <a:t>.</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100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944476103"/>
                  </a:ext>
                </a:extLst>
              </a:tr>
              <a:tr h="407051">
                <a:tc>
                  <a:txBody>
                    <a:bodyPr/>
                    <a:lstStyle/>
                    <a:p>
                      <a:pPr algn="just">
                        <a:lnSpc>
                          <a:spcPct val="115000"/>
                        </a:lnSpc>
                        <a:spcAft>
                          <a:spcPts val="1000"/>
                        </a:spcAft>
                      </a:pPr>
                      <a:r>
                        <a:rPr lang="sr-Latn-RS" sz="1400" dirty="0">
                          <a:effectLst/>
                        </a:rPr>
                        <a:t>Seme i ljuske – Ricinus </a:t>
                      </a:r>
                      <a:r>
                        <a:rPr lang="sr-Latn-RS" sz="1400" dirty="0" err="1">
                          <a:effectLst/>
                        </a:rPr>
                        <a:t>communis</a:t>
                      </a:r>
                      <a:r>
                        <a:rPr lang="sr-Latn-RS" sz="1400" dirty="0">
                          <a:effectLst/>
                        </a:rPr>
                        <a:t> L., </a:t>
                      </a:r>
                      <a:r>
                        <a:rPr lang="sr-Latn-RS" sz="1400" dirty="0" err="1">
                          <a:effectLst/>
                        </a:rPr>
                        <a:t>Croton</a:t>
                      </a:r>
                      <a:r>
                        <a:rPr lang="sr-Latn-RS" sz="1400" dirty="0">
                          <a:effectLst/>
                        </a:rPr>
                        <a:t> </a:t>
                      </a:r>
                      <a:r>
                        <a:rPr lang="sr-Latn-RS" sz="1400" dirty="0" err="1">
                          <a:effectLst/>
                        </a:rPr>
                        <a:t>tiglium</a:t>
                      </a:r>
                      <a:r>
                        <a:rPr lang="sr-Latn-RS" sz="1400" dirty="0">
                          <a:effectLst/>
                        </a:rPr>
                        <a:t> L. i </a:t>
                      </a:r>
                      <a:r>
                        <a:rPr lang="sr-Latn-RS" sz="1400" dirty="0" err="1">
                          <a:effectLst/>
                        </a:rPr>
                        <a:t>Abrus</a:t>
                      </a:r>
                      <a:r>
                        <a:rPr lang="sr-Latn-RS" sz="1400" dirty="0">
                          <a:effectLst/>
                        </a:rPr>
                        <a:t> </a:t>
                      </a:r>
                      <a:r>
                        <a:rPr lang="sr-Latn-RS" sz="1400" dirty="0" err="1">
                          <a:effectLst/>
                        </a:rPr>
                        <a:t>precatorius</a:t>
                      </a:r>
                      <a:r>
                        <a:rPr lang="sr-Latn-RS" sz="1400" dirty="0">
                          <a:effectLst/>
                        </a:rPr>
                        <a:t> L.</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937768448"/>
                  </a:ext>
                </a:extLst>
              </a:tr>
              <a:tr h="407099">
                <a:tc>
                  <a:txBody>
                    <a:bodyPr/>
                    <a:lstStyle/>
                    <a:p>
                      <a:pPr algn="just">
                        <a:lnSpc>
                          <a:spcPct val="115000"/>
                        </a:lnSpc>
                        <a:spcAft>
                          <a:spcPts val="1000"/>
                        </a:spcAft>
                      </a:pPr>
                      <a:r>
                        <a:rPr lang="sr-Latn-RS" sz="1400">
                          <a:effectLst/>
                        </a:rPr>
                        <a:t>Neoljuštena bukva – Fagus sylvatica L.</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1000"/>
                        </a:spcAft>
                      </a:pPr>
                      <a:r>
                        <a:rPr lang="sr-Latn-RS" sz="1400" dirty="0">
                          <a:effectLst/>
                        </a:rPr>
                        <a:t>Seme i plodovi ovih biljaka kao i njihovi prerađeni derivati mogu se naći u </a:t>
                      </a:r>
                      <a:r>
                        <a:rPr lang="sr-Latn-RS" sz="1400" dirty="0" err="1">
                          <a:effectLst/>
                        </a:rPr>
                        <a:t>hranivu</a:t>
                      </a:r>
                      <a:r>
                        <a:rPr lang="sr-Latn-RS" sz="1400" dirty="0">
                          <a:effectLst/>
                        </a:rPr>
                        <a:t> samo u tragovima koji se ne mogu kvantitativno utvrditi</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993060137"/>
                  </a:ext>
                </a:extLst>
              </a:tr>
            </a:tbl>
          </a:graphicData>
        </a:graphic>
      </p:graphicFrame>
    </p:spTree>
    <p:extLst>
      <p:ext uri="{BB962C8B-B14F-4D97-AF65-F5344CB8AC3E}">
        <p14:creationId xmlns:p14="http://schemas.microsoft.com/office/powerpoint/2010/main" val="306401543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1A4B0-6315-E202-695D-106F64F5CAE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64C7AC2-0FBC-FCB5-48E8-95B1B5AB5BC0}"/>
              </a:ext>
            </a:extLst>
          </p:cNvPr>
          <p:cNvSpPr txBox="1"/>
          <p:nvPr/>
        </p:nvSpPr>
        <p:spPr>
          <a:xfrm>
            <a:off x="1259632" y="1484784"/>
            <a:ext cx="7794664" cy="3754105"/>
          </a:xfrm>
          <a:prstGeom prst="rect">
            <a:avLst/>
          </a:prstGeom>
          <a:noFill/>
        </p:spPr>
        <p:txBody>
          <a:bodyPr wrap="square">
            <a:spAutoFit/>
          </a:bodyPr>
          <a:lstStyle/>
          <a:p>
            <a:pPr algn="just">
              <a:lnSpc>
                <a:spcPct val="115000"/>
              </a:lnSpc>
              <a:spcAft>
                <a:spcPts val="450"/>
              </a:spcAft>
            </a:pPr>
            <a:r>
              <a:rPr lang="sr-Latn-RS" sz="2100" b="1" dirty="0">
                <a:latin typeface="Arial" panose="020B0604020202020204" pitchFamily="34" charset="0"/>
                <a:ea typeface="Times New Roman" panose="02020603050405020304" pitchFamily="18" charset="0"/>
                <a:cs typeface="Times New Roman" panose="02020603050405020304" pitchFamily="18" charset="0"/>
              </a:rPr>
              <a:t>Paraziti</a:t>
            </a:r>
            <a:r>
              <a:rPr lang="sr-Latn-RS" sz="2100" dirty="0">
                <a:latin typeface="Arial" panose="020B0604020202020204" pitchFamily="34" charset="0"/>
                <a:ea typeface="Times New Roman" panose="02020603050405020304" pitchFamily="18" charset="0"/>
                <a:cs typeface="Times New Roman" panose="02020603050405020304" pitchFamily="18" charset="0"/>
              </a:rPr>
              <a:t> životinjskog i biljnog porekla mogu biti prisutni u smešama za ishranu životinja. </a:t>
            </a:r>
            <a:endParaRPr lang="en-RS" sz="1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100" dirty="0">
                <a:latin typeface="Arial" panose="020B0604020202020204" pitchFamily="34" charset="0"/>
                <a:ea typeface="Times New Roman" panose="02020603050405020304" pitchFamily="18" charset="0"/>
                <a:cs typeface="Times New Roman" panose="02020603050405020304" pitchFamily="18" charset="0"/>
              </a:rPr>
              <a:t>Najčešći paraziti životinjskog porekla su insekti i njihovi </a:t>
            </a:r>
            <a:r>
              <a:rPr lang="sr-Latn-RS" sz="2100" dirty="0" err="1">
                <a:latin typeface="Arial" panose="020B0604020202020204" pitchFamily="34" charset="0"/>
                <a:ea typeface="Times New Roman" panose="02020603050405020304" pitchFamily="18" charset="0"/>
                <a:cs typeface="Times New Roman" panose="02020603050405020304" pitchFamily="18" charset="0"/>
              </a:rPr>
              <a:t>larveni</a:t>
            </a:r>
            <a:r>
              <a:rPr lang="sr-Latn-RS" sz="2100" dirty="0">
                <a:latin typeface="Arial" panose="020B0604020202020204" pitchFamily="34" charset="0"/>
                <a:ea typeface="Times New Roman" panose="02020603050405020304" pitchFamily="18" charset="0"/>
                <a:cs typeface="Times New Roman" panose="02020603050405020304" pitchFamily="18" charset="0"/>
              </a:rPr>
              <a:t> oblici, kao i glodari. Procenjivanje upotrebljivosti hrane vrši se na osnovu vrste i broja prisutnih parazita.</a:t>
            </a:r>
          </a:p>
          <a:p>
            <a:pPr algn="just">
              <a:lnSpc>
                <a:spcPct val="115000"/>
              </a:lnSpc>
              <a:spcAft>
                <a:spcPts val="450"/>
              </a:spcAft>
            </a:pPr>
            <a:endParaRPr lang="en-RS" sz="1800" dirty="0">
              <a:latin typeface="Calibri" panose="020F0502020204030204" pitchFamily="34" charset="0"/>
              <a:ea typeface="Calibri" panose="020F0502020204030204" pitchFamily="34" charset="0"/>
              <a:cs typeface="Times New Roman" panose="02020603050405020304" pitchFamily="18" charset="0"/>
            </a:endParaRPr>
          </a:p>
          <a:p>
            <a:r>
              <a:rPr lang="sr-Latn-RS" sz="2100" dirty="0">
                <a:latin typeface="Arial" panose="020B0604020202020204" pitchFamily="34" charset="0"/>
                <a:ea typeface="Times New Roman" panose="02020603050405020304" pitchFamily="18" charset="0"/>
              </a:rPr>
              <a:t>Od biljnih parazita najčešće su prisutne </a:t>
            </a:r>
            <a:r>
              <a:rPr lang="sr-Latn-RS" sz="2100" dirty="0" err="1">
                <a:latin typeface="Arial" panose="020B0604020202020204" pitchFamily="34" charset="0"/>
                <a:ea typeface="Times New Roman" panose="02020603050405020304" pitchFamily="18" charset="0"/>
              </a:rPr>
              <a:t>saprofitske</a:t>
            </a:r>
            <a:r>
              <a:rPr lang="sr-Latn-RS" sz="2100" dirty="0">
                <a:latin typeface="Arial" panose="020B0604020202020204" pitchFamily="34" charset="0"/>
                <a:ea typeface="Times New Roman" panose="02020603050405020304" pitchFamily="18" charset="0"/>
              </a:rPr>
              <a:t> gljivice plesni (</a:t>
            </a:r>
            <a:r>
              <a:rPr lang="sr-Latn-RS" sz="2100" i="1" dirty="0" err="1">
                <a:latin typeface="Arial" panose="020B0604020202020204" pitchFamily="34" charset="0"/>
                <a:ea typeface="Times New Roman" panose="02020603050405020304" pitchFamily="18" charset="0"/>
              </a:rPr>
              <a:t>Mucor</a:t>
            </a:r>
            <a:r>
              <a:rPr lang="sr-Latn-RS" sz="2100" dirty="0">
                <a:latin typeface="Arial" panose="020B0604020202020204" pitchFamily="34" charset="0"/>
                <a:ea typeface="Times New Roman" panose="02020603050405020304" pitchFamily="18" charset="0"/>
              </a:rPr>
              <a:t>,</a:t>
            </a:r>
            <a:r>
              <a:rPr lang="sr-Latn-RS" sz="2100" i="1" dirty="0">
                <a:latin typeface="Arial" panose="020B0604020202020204" pitchFamily="34" charset="0"/>
                <a:ea typeface="Times New Roman" panose="02020603050405020304" pitchFamily="18" charset="0"/>
              </a:rPr>
              <a:t> </a:t>
            </a:r>
            <a:r>
              <a:rPr lang="sr-Latn-RS" sz="2100" i="1" dirty="0" err="1">
                <a:latin typeface="Arial" panose="020B0604020202020204" pitchFamily="34" charset="0"/>
                <a:ea typeface="Times New Roman" panose="02020603050405020304" pitchFamily="18" charset="0"/>
              </a:rPr>
              <a:t>Aspergillus</a:t>
            </a:r>
            <a:r>
              <a:rPr lang="sr-Latn-RS" sz="2100" dirty="0">
                <a:latin typeface="Arial" panose="020B0604020202020204" pitchFamily="34" charset="0"/>
                <a:ea typeface="Times New Roman" panose="02020603050405020304" pitchFamily="18" charset="0"/>
              </a:rPr>
              <a:t>,</a:t>
            </a:r>
            <a:r>
              <a:rPr lang="sr-Latn-RS" sz="2100" i="1" dirty="0">
                <a:latin typeface="Arial" panose="020B0604020202020204" pitchFamily="34" charset="0"/>
                <a:ea typeface="Times New Roman" panose="02020603050405020304" pitchFamily="18" charset="0"/>
              </a:rPr>
              <a:t> </a:t>
            </a:r>
            <a:r>
              <a:rPr lang="sr-Latn-RS" sz="2100" i="1" dirty="0" err="1">
                <a:latin typeface="Arial" panose="020B0604020202020204" pitchFamily="34" charset="0"/>
                <a:ea typeface="Times New Roman" panose="02020603050405020304" pitchFamily="18" charset="0"/>
              </a:rPr>
              <a:t>Penicillium</a:t>
            </a:r>
            <a:r>
              <a:rPr lang="sr-Latn-RS" sz="2100" i="1" dirty="0">
                <a:latin typeface="Arial" panose="020B0604020202020204" pitchFamily="34" charset="0"/>
                <a:ea typeface="Times New Roman" panose="02020603050405020304" pitchFamily="18" charset="0"/>
              </a:rPr>
              <a:t> </a:t>
            </a:r>
            <a:r>
              <a:rPr lang="sr-Latn-RS" sz="2100" dirty="0">
                <a:latin typeface="Arial" panose="020B0604020202020204" pitchFamily="34" charset="0"/>
                <a:ea typeface="Times New Roman" panose="02020603050405020304" pitchFamily="18" charset="0"/>
              </a:rPr>
              <a:t>i </a:t>
            </a:r>
            <a:r>
              <a:rPr lang="sr-Latn-RS" sz="2100" i="1" dirty="0" err="1">
                <a:latin typeface="Arial" panose="020B0604020202020204" pitchFamily="34" charset="0"/>
                <a:ea typeface="Times New Roman" panose="02020603050405020304" pitchFamily="18" charset="0"/>
              </a:rPr>
              <a:t>Fusarium</a:t>
            </a:r>
            <a:r>
              <a:rPr lang="sr-Latn-RS" sz="2100" dirty="0">
                <a:latin typeface="Arial" panose="020B0604020202020204" pitchFamily="34" charset="0"/>
                <a:ea typeface="Times New Roman" panose="02020603050405020304" pitchFamily="18" charset="0"/>
              </a:rPr>
              <a:t>) i njihovi toksini (F2, T-2, OA, B1). Napadnuti delovi ovih </a:t>
            </a:r>
            <a:r>
              <a:rPr lang="sr-Latn-RS" sz="2100" dirty="0" err="1">
                <a:latin typeface="Arial" panose="020B0604020202020204" pitchFamily="34" charset="0"/>
                <a:ea typeface="Times New Roman" panose="02020603050405020304" pitchFamily="18" charset="0"/>
              </a:rPr>
              <a:t>hraniva</a:t>
            </a:r>
            <a:r>
              <a:rPr lang="sr-Latn-RS" sz="2100" dirty="0">
                <a:latin typeface="Arial" panose="020B0604020202020204" pitchFamily="34" charset="0"/>
                <a:ea typeface="Times New Roman" panose="02020603050405020304" pitchFamily="18" charset="0"/>
              </a:rPr>
              <a:t> imaju izrazito izmenjenu boju (tamna), miris (na buđ) i ukus (gorak).</a:t>
            </a:r>
            <a:r>
              <a:rPr lang="en-RS" sz="2100" dirty="0"/>
              <a:t> </a:t>
            </a:r>
          </a:p>
        </p:txBody>
      </p:sp>
    </p:spTree>
    <p:extLst>
      <p:ext uri="{BB962C8B-B14F-4D97-AF65-F5344CB8AC3E}">
        <p14:creationId xmlns:p14="http://schemas.microsoft.com/office/powerpoint/2010/main" val="400277333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8A77B-F5E5-C952-163B-DBDFCA1F82B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9DFB728-0EA4-C0E3-E7B1-F77CDE840DEB}"/>
              </a:ext>
            </a:extLst>
          </p:cNvPr>
          <p:cNvSpPr txBox="1"/>
          <p:nvPr/>
        </p:nvSpPr>
        <p:spPr>
          <a:xfrm>
            <a:off x="2411760" y="260648"/>
            <a:ext cx="4490188" cy="507831"/>
          </a:xfrm>
          <a:prstGeom prst="rect">
            <a:avLst/>
          </a:prstGeom>
          <a:solidFill>
            <a:schemeClr val="accent1">
              <a:lumMod val="20000"/>
              <a:lumOff val="80000"/>
            </a:schemeClr>
          </a:solidFill>
        </p:spPr>
        <p:txBody>
          <a:bodyPr wrap="square">
            <a:spAutoFit/>
          </a:bodyPr>
          <a:lstStyle/>
          <a:p>
            <a:r>
              <a:rPr lang="sr-Latn-RS" sz="2700" dirty="0">
                <a:latin typeface="Calibri" panose="020F0502020204030204" pitchFamily="34" charset="0"/>
                <a:ea typeface="Times New Roman" panose="02020603050405020304" pitchFamily="18" charset="0"/>
                <a:cs typeface="Times New Roman" panose="02020603050405020304" pitchFamily="18" charset="0"/>
              </a:rPr>
              <a:t>NUTRITIVNI USLOVI KVALITETA</a:t>
            </a:r>
            <a:r>
              <a:rPr lang="en-RS" sz="2700" dirty="0"/>
              <a:t> </a:t>
            </a:r>
          </a:p>
        </p:txBody>
      </p:sp>
      <p:sp>
        <p:nvSpPr>
          <p:cNvPr id="5" name="TextBox 4">
            <a:extLst>
              <a:ext uri="{FF2B5EF4-FFF2-40B4-BE49-F238E27FC236}">
                <a16:creationId xmlns:a16="http://schemas.microsoft.com/office/drawing/2014/main" id="{C77F4526-45FF-7658-8E64-8D1E2655DD1E}"/>
              </a:ext>
            </a:extLst>
          </p:cNvPr>
          <p:cNvSpPr txBox="1"/>
          <p:nvPr/>
        </p:nvSpPr>
        <p:spPr>
          <a:xfrm>
            <a:off x="1187624" y="1124744"/>
            <a:ext cx="7814586" cy="5342488"/>
          </a:xfrm>
          <a:prstGeom prst="rect">
            <a:avLst/>
          </a:prstGeom>
          <a:noFill/>
        </p:spPr>
        <p:txBody>
          <a:bodyPr wrap="square">
            <a:spAutoFit/>
          </a:bodyPr>
          <a:lstStyle/>
          <a:p>
            <a:pPr algn="just">
              <a:lnSpc>
                <a:spcPct val="115000"/>
              </a:lnSpc>
              <a:spcBef>
                <a:spcPts val="900"/>
              </a:spcBef>
              <a:spcAft>
                <a:spcPts val="450"/>
              </a:spcAft>
            </a:pPr>
            <a:r>
              <a:rPr lang="sr-Latn-RS" sz="1800" dirty="0">
                <a:latin typeface="Arial" panose="020B0604020202020204" pitchFamily="34" charset="0"/>
                <a:ea typeface="Times New Roman" panose="02020603050405020304" pitchFamily="18" charset="0"/>
                <a:cs typeface="Times New Roman" panose="02020603050405020304" pitchFamily="18" charset="0"/>
              </a:rPr>
              <a:t>Pored organoleptičkog pregleda, u oceni kvaliteta smeša za ishranu životinja koriste se fizičko hemijske analize kojima se utvrđuje sadržaj:</a:t>
            </a:r>
            <a:endParaRPr lang="en-RS" dirty="0">
              <a:latin typeface="Calibri" panose="020F0502020204030204" pitchFamily="34" charset="0"/>
              <a:ea typeface="Calibri" panose="020F0502020204030204" pitchFamily="34" charset="0"/>
              <a:cs typeface="Times New Roman" panose="02020603050405020304" pitchFamily="18" charset="0"/>
            </a:endParaRPr>
          </a:p>
          <a:p>
            <a:pPr marL="257175" indent="-257175" algn="just">
              <a:lnSpc>
                <a:spcPct val="115000"/>
              </a:lnSpc>
              <a:spcAft>
                <a:spcPts val="450"/>
              </a:spcAft>
              <a:buFont typeface="+mj-lt"/>
              <a:buAutoNum type="arabicPeriod"/>
            </a:pPr>
            <a:r>
              <a:rPr lang="sr-Latn-RS" sz="1800" dirty="0">
                <a:latin typeface="Arial" panose="020B0604020202020204" pitchFamily="34" charset="0"/>
                <a:ea typeface="Times New Roman" panose="02020603050405020304" pitchFamily="18" charset="0"/>
                <a:cs typeface="Times New Roman" panose="02020603050405020304" pitchFamily="18" charset="0"/>
              </a:rPr>
              <a:t>Osnovnih hranljivih materija (Vlaga, Pepeo, Proteini, Masti, Celuloza),</a:t>
            </a:r>
            <a:endParaRPr lang="en-RS" sz="1800" b="1" dirty="0">
              <a:latin typeface="Arial" panose="020B0604020202020204" pitchFamily="34" charset="0"/>
              <a:ea typeface="Times New Roman" panose="02020603050405020304" pitchFamily="18" charset="0"/>
              <a:cs typeface="Times New Roman" panose="02020603050405020304" pitchFamily="18" charset="0"/>
            </a:endParaRPr>
          </a:p>
          <a:p>
            <a:pPr marL="257175" indent="-257175" algn="just">
              <a:lnSpc>
                <a:spcPct val="115000"/>
              </a:lnSpc>
              <a:spcAft>
                <a:spcPts val="450"/>
              </a:spcAft>
              <a:buFont typeface="+mj-lt"/>
              <a:buAutoNum type="arabicPeriod"/>
            </a:pPr>
            <a:r>
              <a:rPr lang="sr-Latn-RS" sz="1800" dirty="0">
                <a:latin typeface="Arial" panose="020B0604020202020204" pitchFamily="34" charset="0"/>
                <a:ea typeface="Times New Roman" panose="02020603050405020304" pitchFamily="18" charset="0"/>
                <a:cs typeface="Times New Roman" panose="02020603050405020304" pitchFamily="18" charset="0"/>
              </a:rPr>
              <a:t>Makro i mikroelemenata (Kalcijum, Fosfor, Natrijum, Jod, Magnezijum, Gvožđe, Bakar, Mangan, Cink, Kobalt, Selen),</a:t>
            </a:r>
            <a:endParaRPr lang="en-RS" sz="1800" b="1" dirty="0">
              <a:latin typeface="Arial" panose="020B0604020202020204" pitchFamily="34" charset="0"/>
              <a:ea typeface="Times New Roman" panose="02020603050405020304" pitchFamily="18" charset="0"/>
              <a:cs typeface="Times New Roman" panose="02020603050405020304" pitchFamily="18" charset="0"/>
            </a:endParaRPr>
          </a:p>
          <a:p>
            <a:pPr marL="257175" indent="-257175" algn="just">
              <a:lnSpc>
                <a:spcPct val="115000"/>
              </a:lnSpc>
              <a:spcAft>
                <a:spcPts val="450"/>
              </a:spcAft>
              <a:buFont typeface="+mj-lt"/>
              <a:buAutoNum type="arabicPeriod"/>
            </a:pPr>
            <a:r>
              <a:rPr lang="sr-Latn-RS" sz="1800" dirty="0">
                <a:latin typeface="Arial" panose="020B0604020202020204" pitchFamily="34" charset="0"/>
                <a:ea typeface="Times New Roman" panose="02020603050405020304" pitchFamily="18" charset="0"/>
                <a:cs typeface="Times New Roman" panose="02020603050405020304" pitchFamily="18" charset="0"/>
              </a:rPr>
              <a:t>Vitamina (Vitamin A, Vitamin D, Vitamin E, Vitamin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B</a:t>
            </a:r>
            <a:r>
              <a:rPr lang="sr-Latn-RS" sz="1800" dirty="0">
                <a:latin typeface="Arial" panose="020B0604020202020204" pitchFamily="34" charset="0"/>
                <a:ea typeface="Times New Roman" panose="02020603050405020304" pitchFamily="18" charset="0"/>
                <a:cs typeface="Times New Roman" panose="02020603050405020304" pitchFamily="18" charset="0"/>
              </a:rPr>
              <a:t> 1, Vitamin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B</a:t>
            </a:r>
            <a:r>
              <a:rPr lang="sr-Latn-RS" sz="1800" dirty="0">
                <a:latin typeface="Arial" panose="020B0604020202020204" pitchFamily="34" charset="0"/>
                <a:ea typeface="Times New Roman" panose="02020603050405020304" pitchFamily="18" charset="0"/>
                <a:cs typeface="Times New Roman" panose="02020603050405020304" pitchFamily="18" charset="0"/>
              </a:rPr>
              <a:t> 2, Vitamin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B</a:t>
            </a:r>
            <a:r>
              <a:rPr lang="sr-Latn-RS" sz="1800" dirty="0">
                <a:latin typeface="Arial" panose="020B0604020202020204" pitchFamily="34" charset="0"/>
                <a:ea typeface="Times New Roman" panose="02020603050405020304" pitchFamily="18" charset="0"/>
                <a:cs typeface="Times New Roman" panose="02020603050405020304" pitchFamily="18" charset="0"/>
              </a:rPr>
              <a:t> 12,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Biotin</a:t>
            </a:r>
            <a:r>
              <a:rPr lang="sr-Latn-RS" sz="1800" dirty="0">
                <a:latin typeface="Arial" panose="020B0604020202020204" pitchFamily="34" charset="0"/>
                <a:ea typeface="Times New Roman" panose="02020603050405020304" pitchFamily="18" charset="0"/>
                <a:cs typeface="Times New Roman" panose="02020603050405020304" pitchFamily="18" charset="0"/>
              </a:rPr>
              <a:t>, Vitamin C, Vitamin K),</a:t>
            </a:r>
            <a:endParaRPr lang="en-RS" sz="1800" b="1" dirty="0">
              <a:latin typeface="Arial" panose="020B0604020202020204" pitchFamily="34" charset="0"/>
              <a:ea typeface="Times New Roman" panose="02020603050405020304" pitchFamily="18" charset="0"/>
              <a:cs typeface="Times New Roman" panose="02020603050405020304" pitchFamily="18" charset="0"/>
            </a:endParaRPr>
          </a:p>
          <a:p>
            <a:pPr marL="257175" indent="-257175" algn="just">
              <a:lnSpc>
                <a:spcPct val="115000"/>
              </a:lnSpc>
              <a:spcAft>
                <a:spcPts val="450"/>
              </a:spcAft>
              <a:buFont typeface="+mj-lt"/>
              <a:buAutoNum type="arabicPeriod"/>
            </a:pPr>
            <a:r>
              <a:rPr lang="sr-Latn-RS" sz="1800" dirty="0" err="1">
                <a:latin typeface="Arial" panose="020B0604020202020204" pitchFamily="34" charset="0"/>
                <a:ea typeface="Times New Roman" panose="02020603050405020304" pitchFamily="18" charset="0"/>
                <a:cs typeface="Times New Roman" panose="02020603050405020304" pitchFamily="18" charset="0"/>
              </a:rPr>
              <a:t>Linolenske</a:t>
            </a:r>
            <a:r>
              <a:rPr lang="sr-Latn-RS" sz="1800" dirty="0">
                <a:latin typeface="Arial" panose="020B0604020202020204" pitchFamily="34" charset="0"/>
                <a:ea typeface="Times New Roman" panose="02020603050405020304" pitchFamily="18" charset="0"/>
                <a:cs typeface="Times New Roman" panose="02020603050405020304" pitchFamily="18" charset="0"/>
              </a:rPr>
              <a:t> kiseline</a:t>
            </a:r>
            <a:endParaRPr lang="en-RS" sz="1800" b="1" dirty="0">
              <a:latin typeface="Arial" panose="020B0604020202020204" pitchFamily="34" charset="0"/>
              <a:ea typeface="Times New Roman" panose="02020603050405020304" pitchFamily="18" charset="0"/>
              <a:cs typeface="Times New Roman" panose="02020603050405020304" pitchFamily="18" charset="0"/>
            </a:endParaRPr>
          </a:p>
          <a:p>
            <a:pPr marL="257175" indent="-257175" algn="just">
              <a:lnSpc>
                <a:spcPct val="115000"/>
              </a:lnSpc>
              <a:spcBef>
                <a:spcPts val="900"/>
              </a:spcBef>
              <a:spcAft>
                <a:spcPts val="450"/>
              </a:spcAft>
              <a:buFont typeface="+mj-lt"/>
              <a:buAutoNum type="arabicPeriod"/>
            </a:pPr>
            <a:r>
              <a:rPr lang="sr-Latn-RS" sz="1800" dirty="0" err="1">
                <a:latin typeface="Arial" panose="020B0604020202020204" pitchFamily="34" charset="0"/>
                <a:ea typeface="Times New Roman" panose="02020603050405020304" pitchFamily="18" charset="0"/>
                <a:cs typeface="Times New Roman" panose="02020603050405020304" pitchFamily="18" charset="0"/>
              </a:rPr>
              <a:t>Aminokiselina</a:t>
            </a:r>
            <a:r>
              <a:rPr lang="sr-Latn-RS" sz="1800" dirty="0">
                <a:latin typeface="Arial" panose="020B0604020202020204" pitchFamily="34" charset="0"/>
                <a:ea typeface="Times New Roman" panose="02020603050405020304" pitchFamily="18" charset="0"/>
                <a:cs typeface="Times New Roman" panose="02020603050405020304" pitchFamily="18" charset="0"/>
              </a:rPr>
              <a:t> (Lizin, </a:t>
            </a:r>
            <a:r>
              <a:rPr lang="sr-Latn-RS" sz="1800" dirty="0" err="1">
                <a:latin typeface="Arial" panose="020B0604020202020204" pitchFamily="34" charset="0"/>
                <a:ea typeface="Times New Roman" panose="02020603050405020304" pitchFamily="18" charset="0"/>
                <a:cs typeface="Times New Roman" panose="02020603050405020304" pitchFamily="18" charset="0"/>
              </a:rPr>
              <a:t>Metionin+Cistin</a:t>
            </a:r>
            <a:r>
              <a:rPr lang="sr-Latn-RS" sz="1800" dirty="0">
                <a:latin typeface="Arial" panose="020B0604020202020204" pitchFamily="34" charset="0"/>
                <a:ea typeface="Times New Roman" panose="02020603050405020304" pitchFamily="18" charset="0"/>
                <a:cs typeface="Times New Roman" panose="02020603050405020304" pitchFamily="18" charset="0"/>
              </a:rPr>
              <a:t>).</a:t>
            </a:r>
          </a:p>
          <a:p>
            <a:pPr marL="257175" indent="-257175" algn="just">
              <a:lnSpc>
                <a:spcPct val="115000"/>
              </a:lnSpc>
              <a:spcBef>
                <a:spcPts val="900"/>
              </a:spcBef>
              <a:spcAft>
                <a:spcPts val="450"/>
              </a:spcAft>
              <a:buFont typeface="+mj-lt"/>
              <a:buAutoNum type="arabicPeriod"/>
            </a:pPr>
            <a:endParaRPr lang="en-RS" sz="1800" b="1" dirty="0">
              <a:latin typeface="Arial" panose="020B0604020202020204" pitchFamily="34" charset="0"/>
              <a:ea typeface="Times New Roman" panose="02020603050405020304" pitchFamily="18" charset="0"/>
              <a:cs typeface="Times New Roman" panose="02020603050405020304" pitchFamily="18" charset="0"/>
            </a:endParaRPr>
          </a:p>
          <a:p>
            <a:r>
              <a:rPr lang="sr-Latn-RS" sz="1800" dirty="0">
                <a:latin typeface="Arial" panose="020B0604020202020204" pitchFamily="34" charset="0"/>
                <a:ea typeface="Times New Roman" panose="02020603050405020304" pitchFamily="18" charset="0"/>
              </a:rPr>
              <a:t>Kalkulativnim postupkom određuje se energetska vrednost smeša (Metabolička energija, TDN, Svarljiva energija, Ovsene jedinice). Metode kojima se utvrđuje sadržaj navedenih materija predstavljane su u tabelama 5 i 6, dok su uslovi kvaliteta za smeše za ishranu životinja dati na kraju svakog poglavlja o potrebama za različite vrste životinja.</a:t>
            </a:r>
            <a:r>
              <a:rPr lang="en-RS" sz="1800" dirty="0"/>
              <a:t> </a:t>
            </a:r>
          </a:p>
        </p:txBody>
      </p:sp>
    </p:spTree>
    <p:extLst>
      <p:ext uri="{BB962C8B-B14F-4D97-AF65-F5344CB8AC3E}">
        <p14:creationId xmlns:p14="http://schemas.microsoft.com/office/powerpoint/2010/main" val="288028323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42231-5CA5-A372-0954-161F9EA3419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ED88AD0-830F-5727-2398-20DF4310A1E9}"/>
              </a:ext>
            </a:extLst>
          </p:cNvPr>
          <p:cNvSpPr txBox="1"/>
          <p:nvPr/>
        </p:nvSpPr>
        <p:spPr>
          <a:xfrm>
            <a:off x="2195736" y="116632"/>
            <a:ext cx="5328591" cy="830997"/>
          </a:xfrm>
          <a:prstGeom prst="rect">
            <a:avLst/>
          </a:prstGeom>
          <a:solidFill>
            <a:schemeClr val="accent1">
              <a:lumMod val="20000"/>
              <a:lumOff val="80000"/>
            </a:schemeClr>
          </a:solidFill>
        </p:spPr>
        <p:txBody>
          <a:bodyPr wrap="square">
            <a:spAutoFit/>
          </a:bodyPr>
          <a:lstStyle/>
          <a:p>
            <a:pPr algn="ctr"/>
            <a:r>
              <a:rPr lang="sr-Latn-RS" dirty="0">
                <a:latin typeface="Calibri" panose="020F0502020204030204" pitchFamily="34" charset="0"/>
                <a:ea typeface="Times New Roman" panose="02020603050405020304" pitchFamily="18" charset="0"/>
                <a:cs typeface="Times New Roman" panose="02020603050405020304" pitchFamily="18" charset="0"/>
              </a:rPr>
              <a:t>VRSTA I KVALITET PROTEINA U SMEŠAMA ZA ISHRANU ŽIVOTINJA </a:t>
            </a:r>
            <a:endParaRPr lang="en-RS" dirty="0"/>
          </a:p>
        </p:txBody>
      </p:sp>
      <p:sp>
        <p:nvSpPr>
          <p:cNvPr id="5" name="TextBox 4">
            <a:extLst>
              <a:ext uri="{FF2B5EF4-FFF2-40B4-BE49-F238E27FC236}">
                <a16:creationId xmlns:a16="http://schemas.microsoft.com/office/drawing/2014/main" id="{BF4DFDBE-6CF5-0BAD-E997-FB88D67E6FB1}"/>
              </a:ext>
            </a:extLst>
          </p:cNvPr>
          <p:cNvSpPr txBox="1"/>
          <p:nvPr/>
        </p:nvSpPr>
        <p:spPr>
          <a:xfrm>
            <a:off x="1187624" y="1124744"/>
            <a:ext cx="7956376" cy="5520486"/>
          </a:xfrm>
          <a:prstGeom prst="rect">
            <a:avLst/>
          </a:prstGeom>
          <a:noFill/>
        </p:spPr>
        <p:txBody>
          <a:bodyPr wrap="square">
            <a:spAutoFit/>
          </a:bodyPr>
          <a:lstStyle/>
          <a:p>
            <a:pPr algn="just">
              <a:lnSpc>
                <a:spcPct val="115000"/>
              </a:lnSpc>
              <a:spcAft>
                <a:spcPts val="750"/>
              </a:spcAft>
            </a:pPr>
            <a:r>
              <a:rPr lang="sr-Latn-RS" sz="2000" dirty="0">
                <a:latin typeface="Arial" panose="020B0604020202020204" pitchFamily="34" charset="0"/>
                <a:ea typeface="Calibri" panose="020F0502020204030204" pitchFamily="34" charset="0"/>
                <a:cs typeface="Times New Roman" panose="02020603050405020304" pitchFamily="18" charset="0"/>
              </a:rPr>
              <a:t>U cilju sprečavanja nastanka </a:t>
            </a:r>
            <a:r>
              <a:rPr lang="sr-Latn-RS" sz="2000" dirty="0" err="1">
                <a:latin typeface="Arial" panose="020B0604020202020204" pitchFamily="34" charset="0"/>
                <a:ea typeface="Calibri" panose="020F0502020204030204" pitchFamily="34" charset="0"/>
                <a:cs typeface="Times New Roman" panose="02020603050405020304" pitchFamily="18" charset="0"/>
              </a:rPr>
              <a:t>bovine</a:t>
            </a:r>
            <a:r>
              <a:rPr lang="sr-Latn-RS" sz="2000" dirty="0">
                <a:latin typeface="Arial" panose="020B0604020202020204" pitchFamily="34" charset="0"/>
                <a:ea typeface="Calibri" panose="020F0502020204030204" pitchFamily="34" charset="0"/>
                <a:cs typeface="Times New Roman" panose="02020603050405020304" pitchFamily="18" charset="0"/>
              </a:rPr>
              <a:t> </a:t>
            </a:r>
            <a:r>
              <a:rPr lang="sr-Latn-RS" sz="2000" dirty="0" err="1">
                <a:latin typeface="Arial" panose="020B0604020202020204" pitchFamily="34" charset="0"/>
                <a:ea typeface="Calibri" panose="020F0502020204030204" pitchFamily="34" charset="0"/>
                <a:cs typeface="Times New Roman" panose="02020603050405020304" pitchFamily="18" charset="0"/>
              </a:rPr>
              <a:t>spongioformne</a:t>
            </a:r>
            <a:r>
              <a:rPr lang="sr-Latn-RS" sz="2000" dirty="0">
                <a:latin typeface="Arial" panose="020B0604020202020204" pitchFamily="34" charset="0"/>
                <a:ea typeface="Calibri" panose="020F0502020204030204" pitchFamily="34" charset="0"/>
                <a:cs typeface="Times New Roman" panose="02020603050405020304" pitchFamily="18" charset="0"/>
              </a:rPr>
              <a:t> </a:t>
            </a:r>
            <a:r>
              <a:rPr lang="sr-Latn-RS" sz="2000" dirty="0" err="1">
                <a:latin typeface="Arial" panose="020B0604020202020204" pitchFamily="34" charset="0"/>
                <a:ea typeface="Calibri" panose="020F0502020204030204" pitchFamily="34" charset="0"/>
                <a:cs typeface="Times New Roman" panose="02020603050405020304" pitchFamily="18" charset="0"/>
              </a:rPr>
              <a:t>encefalopatije</a:t>
            </a:r>
            <a:r>
              <a:rPr lang="sr-Latn-RS" sz="2000" dirty="0">
                <a:latin typeface="Arial" panose="020B0604020202020204" pitchFamily="34" charset="0"/>
                <a:ea typeface="Calibri" panose="020F0502020204030204" pitchFamily="34" charset="0"/>
                <a:cs typeface="Times New Roman" panose="02020603050405020304" pitchFamily="18" charset="0"/>
              </a:rPr>
              <a:t> (BSE) u proizvodnji smeša za ishranu preživara (goveda, ovaca i koza) ne smeju koristiti </a:t>
            </a:r>
            <a:r>
              <a:rPr lang="sr-Latn-RS" sz="2000" dirty="0" err="1">
                <a:latin typeface="Arial" panose="020B0604020202020204" pitchFamily="34" charset="0"/>
                <a:ea typeface="Calibri" panose="020F0502020204030204" pitchFamily="34" charset="0"/>
                <a:cs typeface="Times New Roman" panose="02020603050405020304" pitchFamily="18" charset="0"/>
              </a:rPr>
              <a:t>hraniva</a:t>
            </a:r>
            <a:r>
              <a:rPr lang="sr-Latn-RS" sz="2000" dirty="0">
                <a:latin typeface="Arial" panose="020B0604020202020204" pitchFamily="34" charset="0"/>
                <a:ea typeface="Calibri" panose="020F0502020204030204" pitchFamily="34" charset="0"/>
                <a:cs typeface="Times New Roman" panose="02020603050405020304" pitchFamily="18" charset="0"/>
              </a:rPr>
              <a:t> životinjskog porekla (uključujući i koštano i sirovo koštano brašno), pri čemu se dozvoljava upotreba obranog mleka, surutke, albumina i </a:t>
            </a:r>
            <a:r>
              <a:rPr lang="sr-Latn-RS" sz="2000" dirty="0" err="1">
                <a:latin typeface="Arial" panose="020B0604020202020204" pitchFamily="34" charset="0"/>
                <a:ea typeface="Calibri" panose="020F0502020204030204" pitchFamily="34" charset="0"/>
                <a:cs typeface="Times New Roman" panose="02020603050405020304" pitchFamily="18" charset="0"/>
              </a:rPr>
              <a:t>kazeina</a:t>
            </a:r>
            <a:r>
              <a:rPr lang="sr-Latn-RS" sz="2000" dirty="0">
                <a:latin typeface="Arial" panose="020B0604020202020204" pitchFamily="34" charset="0"/>
                <a:ea typeface="Calibri" panose="020F0502020204030204" pitchFamily="34" charset="0"/>
                <a:cs typeface="Times New Roman" panose="02020603050405020304" pitchFamily="18" charset="0"/>
              </a:rPr>
              <a:t>. Metodom klasične svetlosne (optičke) </a:t>
            </a:r>
            <a:r>
              <a:rPr lang="sr-Latn-RS" sz="2000" dirty="0" err="1">
                <a:latin typeface="Arial" panose="020B0604020202020204" pitchFamily="34" charset="0"/>
                <a:ea typeface="Calibri" panose="020F0502020204030204" pitchFamily="34" charset="0"/>
                <a:cs typeface="Times New Roman" panose="02020603050405020304" pitchFamily="18" charset="0"/>
              </a:rPr>
              <a:t>mikroskopije</a:t>
            </a:r>
            <a:r>
              <a:rPr lang="sr-Latn-RS" sz="2000" dirty="0">
                <a:latin typeface="Arial" panose="020B0604020202020204" pitchFamily="34" charset="0"/>
                <a:ea typeface="Calibri" panose="020F0502020204030204" pitchFamily="34" charset="0"/>
                <a:cs typeface="Times New Roman" panose="02020603050405020304" pitchFamily="18" charset="0"/>
              </a:rPr>
              <a:t> moguće je utvrditi prisustvo </a:t>
            </a:r>
            <a:r>
              <a:rPr lang="sr-Latn-RS" sz="2000" dirty="0" err="1">
                <a:latin typeface="Arial" panose="020B0604020202020204" pitchFamily="34" charset="0"/>
                <a:ea typeface="Calibri" panose="020F0502020204030204" pitchFamily="34" charset="0"/>
                <a:cs typeface="Times New Roman" panose="02020603050405020304" pitchFamily="18" charset="0"/>
              </a:rPr>
              <a:t>hraniva</a:t>
            </a:r>
            <a:r>
              <a:rPr lang="sr-Latn-RS" sz="2000" dirty="0">
                <a:latin typeface="Arial" panose="020B0604020202020204" pitchFamily="34" charset="0"/>
                <a:ea typeface="Calibri" panose="020F0502020204030204" pitchFamily="34" charset="0"/>
                <a:cs typeface="Times New Roman" panose="02020603050405020304" pitchFamily="18" charset="0"/>
              </a:rPr>
              <a:t> animalnog porekla u smešama za ishranu životinja. </a:t>
            </a:r>
          </a:p>
          <a:p>
            <a:pPr algn="just">
              <a:lnSpc>
                <a:spcPct val="115000"/>
              </a:lnSpc>
              <a:spcAft>
                <a:spcPts val="750"/>
              </a:spcAft>
            </a:pPr>
            <a:endParaRPr lang="en-RS" sz="1600" dirty="0">
              <a:latin typeface="Calibri" panose="020F0502020204030204" pitchFamily="34" charset="0"/>
              <a:ea typeface="Calibri" panose="020F0502020204030204" pitchFamily="34" charset="0"/>
              <a:cs typeface="Times New Roman" panose="02020603050405020304" pitchFamily="18" charset="0"/>
            </a:endParaRPr>
          </a:p>
          <a:p>
            <a:r>
              <a:rPr lang="sr-Latn-RS" sz="2000" dirty="0">
                <a:latin typeface="Arial" panose="020B0604020202020204" pitchFamily="34" charset="0"/>
                <a:ea typeface="Calibri" panose="020F0502020204030204" pitchFamily="34" charset="0"/>
              </a:rPr>
              <a:t>Prilikom procene kvaliteta proteina analizira se prisustvo i sadržaj </a:t>
            </a:r>
            <a:r>
              <a:rPr lang="sr-Latn-RS" sz="2000" dirty="0" err="1">
                <a:latin typeface="Arial" panose="020B0604020202020204" pitchFamily="34" charset="0"/>
                <a:ea typeface="Calibri" panose="020F0502020204030204" pitchFamily="34" charset="0"/>
              </a:rPr>
              <a:t>neproteinskog</a:t>
            </a:r>
            <a:r>
              <a:rPr lang="sr-Latn-RS" sz="2000" dirty="0">
                <a:latin typeface="Arial" panose="020B0604020202020204" pitchFamily="34" charset="0"/>
                <a:ea typeface="Calibri" panose="020F0502020204030204" pitchFamily="34" charset="0"/>
              </a:rPr>
              <a:t> azota (NPN) u smeši, odnosno utvrđuje se procentualno učešće proteina u obliku NPN u odnosu na ukupni protein. U smeše za ishranu živine, svinja, konja, kunića i riba ne sme se dodavati </a:t>
            </a:r>
            <a:r>
              <a:rPr lang="sr-Latn-RS" sz="2000" dirty="0" err="1">
                <a:latin typeface="Arial" panose="020B0604020202020204" pitchFamily="34" charset="0"/>
                <a:ea typeface="Calibri" panose="020F0502020204030204" pitchFamily="34" charset="0"/>
              </a:rPr>
              <a:t>neproteinski</a:t>
            </a:r>
            <a:r>
              <a:rPr lang="sr-Latn-RS" sz="2000" dirty="0">
                <a:latin typeface="Arial" panose="020B0604020202020204" pitchFamily="34" charset="0"/>
                <a:ea typeface="Calibri" panose="020F0502020204030204" pitchFamily="34" charset="0"/>
              </a:rPr>
              <a:t> azot. Sa druge strane, sadržaj NPN u smešama za ishranu preživara je dozvoljen i regulisan je tako da postoje granične maksimalno dozvoljene vrednosti (predstavljeno u tabelama 28 i 29).</a:t>
            </a:r>
            <a:r>
              <a:rPr lang="en-RS" sz="2000" dirty="0"/>
              <a:t> </a:t>
            </a:r>
          </a:p>
        </p:txBody>
      </p:sp>
    </p:spTree>
    <p:extLst>
      <p:ext uri="{BB962C8B-B14F-4D97-AF65-F5344CB8AC3E}">
        <p14:creationId xmlns:p14="http://schemas.microsoft.com/office/powerpoint/2010/main" val="417645839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259EB-2054-D78B-B269-56DC3832F7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1742614-786A-BFE6-E408-1A9BECA0E82B}"/>
              </a:ext>
            </a:extLst>
          </p:cNvPr>
          <p:cNvSpPr txBox="1"/>
          <p:nvPr/>
        </p:nvSpPr>
        <p:spPr>
          <a:xfrm>
            <a:off x="2123728" y="3754456"/>
            <a:ext cx="6120680" cy="461665"/>
          </a:xfrm>
          <a:prstGeom prst="rect">
            <a:avLst/>
          </a:prstGeom>
          <a:noFill/>
        </p:spPr>
        <p:txBody>
          <a:bodyPr wrap="square">
            <a:spAutoFit/>
          </a:bodyPr>
          <a:lstStyle/>
          <a:p>
            <a:r>
              <a:rPr lang="sr-Latn-RS" sz="1600" b="1" i="1" dirty="0">
                <a:latin typeface="Arial" panose="020B0604020202020204" pitchFamily="34" charset="0"/>
                <a:ea typeface="Calibri" panose="020F0502020204030204" pitchFamily="34" charset="0"/>
              </a:rPr>
              <a:t>Tabela 29.</a:t>
            </a:r>
            <a:r>
              <a:rPr lang="sr-Latn-RS" sz="1600" dirty="0">
                <a:latin typeface="Arial" panose="020B0604020202020204" pitchFamily="34" charset="0"/>
                <a:ea typeface="Calibri" panose="020F0502020204030204" pitchFamily="34" charset="0"/>
              </a:rPr>
              <a:t> Uslovi kvaliteta proteina u smešama za ishranu ovaca</a:t>
            </a:r>
            <a:r>
              <a:rPr lang="en-RS" dirty="0"/>
              <a:t> </a:t>
            </a:r>
          </a:p>
        </p:txBody>
      </p:sp>
      <p:graphicFrame>
        <p:nvGraphicFramePr>
          <p:cNvPr id="4" name="Table 3">
            <a:extLst>
              <a:ext uri="{FF2B5EF4-FFF2-40B4-BE49-F238E27FC236}">
                <a16:creationId xmlns:a16="http://schemas.microsoft.com/office/drawing/2014/main" id="{3357AEBD-1400-F6F0-782A-B06B0D5BBE14}"/>
              </a:ext>
            </a:extLst>
          </p:cNvPr>
          <p:cNvGraphicFramePr>
            <a:graphicFrameLocks noGrp="1"/>
          </p:cNvGraphicFramePr>
          <p:nvPr>
            <p:extLst>
              <p:ext uri="{D42A27DB-BD31-4B8C-83A1-F6EECF244321}">
                <p14:modId xmlns:p14="http://schemas.microsoft.com/office/powerpoint/2010/main" val="1598279655"/>
              </p:ext>
            </p:extLst>
          </p:nvPr>
        </p:nvGraphicFramePr>
        <p:xfrm>
          <a:off x="69448" y="4243284"/>
          <a:ext cx="8993530" cy="2469963"/>
        </p:xfrm>
        <a:graphic>
          <a:graphicData uri="http://schemas.openxmlformats.org/drawingml/2006/table">
            <a:tbl>
              <a:tblPr firstRow="1" firstCol="1" bandRow="1">
                <a:tableStyleId>{5C22544A-7EE6-4342-B048-85BDC9FD1C3A}</a:tableStyleId>
              </a:tblPr>
              <a:tblGrid>
                <a:gridCol w="4934600">
                  <a:extLst>
                    <a:ext uri="{9D8B030D-6E8A-4147-A177-3AD203B41FA5}">
                      <a16:colId xmlns:a16="http://schemas.microsoft.com/office/drawing/2014/main" val="2268603125"/>
                    </a:ext>
                  </a:extLst>
                </a:gridCol>
                <a:gridCol w="1224136">
                  <a:extLst>
                    <a:ext uri="{9D8B030D-6E8A-4147-A177-3AD203B41FA5}">
                      <a16:colId xmlns:a16="http://schemas.microsoft.com/office/drawing/2014/main" val="1721724668"/>
                    </a:ext>
                  </a:extLst>
                </a:gridCol>
                <a:gridCol w="2834794">
                  <a:extLst>
                    <a:ext uri="{9D8B030D-6E8A-4147-A177-3AD203B41FA5}">
                      <a16:colId xmlns:a16="http://schemas.microsoft.com/office/drawing/2014/main" val="4250567289"/>
                    </a:ext>
                  </a:extLst>
                </a:gridCol>
              </a:tblGrid>
              <a:tr h="502301">
                <a:tc>
                  <a:txBody>
                    <a:bodyPr/>
                    <a:lstStyle/>
                    <a:p>
                      <a:pPr>
                        <a:lnSpc>
                          <a:spcPct val="115000"/>
                        </a:lnSpc>
                        <a:spcAft>
                          <a:spcPts val="1000"/>
                        </a:spcAft>
                      </a:pPr>
                      <a:r>
                        <a:rPr lang="sr-Latn-RS" sz="1400" dirty="0">
                          <a:effectLst/>
                        </a:rPr>
                        <a:t> </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1000"/>
                        </a:spcAft>
                      </a:pPr>
                      <a:r>
                        <a:rPr lang="sr-Latn-RS" sz="1400" dirty="0">
                          <a:effectLst/>
                        </a:rPr>
                        <a:t>Proteini, </a:t>
                      </a:r>
                      <a:endParaRPr lang="en-RS" sz="1200" dirty="0">
                        <a:effectLst/>
                      </a:endParaRPr>
                    </a:p>
                    <a:p>
                      <a:pPr>
                        <a:lnSpc>
                          <a:spcPct val="115000"/>
                        </a:lnSpc>
                        <a:spcAft>
                          <a:spcPts val="1000"/>
                        </a:spcAft>
                      </a:pPr>
                      <a:r>
                        <a:rPr lang="sr-Latn-RS" sz="1400" dirty="0">
                          <a:effectLst/>
                        </a:rPr>
                        <a:t>%, najmanje</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1000"/>
                        </a:spcAft>
                      </a:pPr>
                      <a:r>
                        <a:rPr lang="sr-Latn-RS" sz="1400">
                          <a:effectLst/>
                        </a:rPr>
                        <a:t>Protein u obliku NPN u odnosu na ukupni protein, % najviše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739266359"/>
                  </a:ext>
                </a:extLst>
              </a:tr>
              <a:tr h="196787">
                <a:tc>
                  <a:txBody>
                    <a:bodyPr/>
                    <a:lstStyle/>
                    <a:p>
                      <a:pPr>
                        <a:lnSpc>
                          <a:spcPct val="115000"/>
                        </a:lnSpc>
                        <a:spcAft>
                          <a:spcPts val="1000"/>
                        </a:spcAft>
                      </a:pPr>
                      <a:r>
                        <a:rPr lang="sr-Latn-RS" sz="1400">
                          <a:effectLst/>
                        </a:rPr>
                        <a:t>Potpuna smeša za jagnjad u porastu i tovu II – od 15 kg 30 kg</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16</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471517067"/>
                  </a:ext>
                </a:extLst>
              </a:tr>
              <a:tr h="407051">
                <a:tc>
                  <a:txBody>
                    <a:bodyPr/>
                    <a:lstStyle/>
                    <a:p>
                      <a:pPr>
                        <a:lnSpc>
                          <a:spcPct val="115000"/>
                        </a:lnSpc>
                        <a:spcAft>
                          <a:spcPts val="1000"/>
                        </a:spcAft>
                      </a:pPr>
                      <a:r>
                        <a:rPr lang="sr-Latn-RS" sz="1400">
                          <a:effectLst/>
                        </a:rPr>
                        <a:t>Potpuna smeša za jagnjad u porastu i tovu III – od 30 kg do 50 kg</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14</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20</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653694445"/>
                  </a:ext>
                </a:extLst>
              </a:tr>
              <a:tr h="196787">
                <a:tc>
                  <a:txBody>
                    <a:bodyPr/>
                    <a:lstStyle/>
                    <a:p>
                      <a:pPr>
                        <a:lnSpc>
                          <a:spcPct val="115000"/>
                        </a:lnSpc>
                        <a:spcAft>
                          <a:spcPts val="1000"/>
                        </a:spcAft>
                      </a:pPr>
                      <a:r>
                        <a:rPr lang="sr-Latn-RS" sz="1400">
                          <a:effectLst/>
                        </a:rPr>
                        <a:t>Potpuna smeša za sjagnjene ovce i dviske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14</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464075385"/>
                  </a:ext>
                </a:extLst>
              </a:tr>
              <a:tr h="196787">
                <a:tc>
                  <a:txBody>
                    <a:bodyPr/>
                    <a:lstStyle/>
                    <a:p>
                      <a:pPr>
                        <a:lnSpc>
                          <a:spcPct val="115000"/>
                        </a:lnSpc>
                        <a:spcAft>
                          <a:spcPts val="1000"/>
                        </a:spcAft>
                      </a:pPr>
                      <a:r>
                        <a:rPr lang="sr-Latn-RS" sz="1400">
                          <a:effectLst/>
                        </a:rPr>
                        <a:t>Potpuna smeša ovce u laktaciji</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16</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830655066"/>
                  </a:ext>
                </a:extLst>
              </a:tr>
              <a:tr h="196787">
                <a:tc>
                  <a:txBody>
                    <a:bodyPr/>
                    <a:lstStyle/>
                    <a:p>
                      <a:pPr>
                        <a:lnSpc>
                          <a:spcPct val="115000"/>
                        </a:lnSpc>
                        <a:spcAft>
                          <a:spcPts val="1000"/>
                        </a:spcAft>
                      </a:pPr>
                      <a:r>
                        <a:rPr lang="sr-Latn-RS" sz="1400" dirty="0">
                          <a:effectLst/>
                        </a:rPr>
                        <a:t>Dopunska smeša za jagnjad u porastu i tovu preko 15 kg</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30</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835222033"/>
                  </a:ext>
                </a:extLst>
              </a:tr>
              <a:tr h="196787">
                <a:tc>
                  <a:txBody>
                    <a:bodyPr/>
                    <a:lstStyle/>
                    <a:p>
                      <a:pPr>
                        <a:lnSpc>
                          <a:spcPct val="115000"/>
                        </a:lnSpc>
                        <a:spcAft>
                          <a:spcPts val="1000"/>
                        </a:spcAft>
                      </a:pPr>
                      <a:r>
                        <a:rPr lang="sr-Latn-RS" sz="1400">
                          <a:effectLst/>
                        </a:rPr>
                        <a:t>Dopunska smeša za sjagnjene ovce i ovce muzare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32</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179693120"/>
                  </a:ext>
                </a:extLst>
              </a:tr>
            </a:tbl>
          </a:graphicData>
        </a:graphic>
      </p:graphicFrame>
      <p:sp>
        <p:nvSpPr>
          <p:cNvPr id="7" name="TextBox 6">
            <a:extLst>
              <a:ext uri="{FF2B5EF4-FFF2-40B4-BE49-F238E27FC236}">
                <a16:creationId xmlns:a16="http://schemas.microsoft.com/office/drawing/2014/main" id="{CD345913-9B65-932C-0515-D18659D41923}"/>
              </a:ext>
            </a:extLst>
          </p:cNvPr>
          <p:cNvSpPr txBox="1"/>
          <p:nvPr/>
        </p:nvSpPr>
        <p:spPr>
          <a:xfrm>
            <a:off x="1656988" y="228498"/>
            <a:ext cx="6227380" cy="357277"/>
          </a:xfrm>
          <a:prstGeom prst="rect">
            <a:avLst/>
          </a:prstGeom>
          <a:noFill/>
        </p:spPr>
        <p:txBody>
          <a:bodyPr wrap="square">
            <a:spAutoFit/>
          </a:bodyPr>
          <a:lstStyle/>
          <a:p>
            <a:pPr algn="just">
              <a:lnSpc>
                <a:spcPct val="115000"/>
              </a:lnSpc>
              <a:spcAft>
                <a:spcPts val="750"/>
              </a:spcAft>
            </a:pPr>
            <a:r>
              <a:rPr lang="sr-Latn-RS" sz="1600" b="1" i="1" dirty="0">
                <a:latin typeface="Arial" panose="020B0604020202020204" pitchFamily="34" charset="0"/>
                <a:ea typeface="Calibri" panose="020F0502020204030204" pitchFamily="34" charset="0"/>
                <a:cs typeface="Times New Roman" panose="02020603050405020304" pitchFamily="18" charset="0"/>
              </a:rPr>
              <a:t>Tabela 28</a:t>
            </a:r>
            <a:r>
              <a:rPr lang="sr-Latn-RS" sz="1600" dirty="0">
                <a:latin typeface="Arial" panose="020B0604020202020204" pitchFamily="34" charset="0"/>
                <a:ea typeface="Calibri" panose="020F0502020204030204" pitchFamily="34" charset="0"/>
                <a:cs typeface="Times New Roman" panose="02020603050405020304" pitchFamily="18" charset="0"/>
              </a:rPr>
              <a:t>. Uslovi kvaliteta proteina u smešama za ishranu goveda</a:t>
            </a:r>
            <a:endParaRPr lang="en-RS" sz="2000"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184DC150-2BEA-E639-1070-801F2F159B95}"/>
              </a:ext>
            </a:extLst>
          </p:cNvPr>
          <p:cNvGraphicFramePr>
            <a:graphicFrameLocks noGrp="1"/>
          </p:cNvGraphicFramePr>
          <p:nvPr>
            <p:extLst>
              <p:ext uri="{D42A27DB-BD31-4B8C-83A1-F6EECF244321}">
                <p14:modId xmlns:p14="http://schemas.microsoft.com/office/powerpoint/2010/main" val="1023447756"/>
              </p:ext>
            </p:extLst>
          </p:nvPr>
        </p:nvGraphicFramePr>
        <p:xfrm>
          <a:off x="69448" y="715051"/>
          <a:ext cx="8993530" cy="2786258"/>
        </p:xfrm>
        <a:graphic>
          <a:graphicData uri="http://schemas.openxmlformats.org/drawingml/2006/table">
            <a:tbl>
              <a:tblPr firstRow="1" firstCol="1" bandRow="1">
                <a:tableStyleId>{5C22544A-7EE6-4342-B048-85BDC9FD1C3A}</a:tableStyleId>
              </a:tblPr>
              <a:tblGrid>
                <a:gridCol w="4940599">
                  <a:extLst>
                    <a:ext uri="{9D8B030D-6E8A-4147-A177-3AD203B41FA5}">
                      <a16:colId xmlns:a16="http://schemas.microsoft.com/office/drawing/2014/main" val="1699616776"/>
                    </a:ext>
                  </a:extLst>
                </a:gridCol>
                <a:gridCol w="1240905">
                  <a:extLst>
                    <a:ext uri="{9D8B030D-6E8A-4147-A177-3AD203B41FA5}">
                      <a16:colId xmlns:a16="http://schemas.microsoft.com/office/drawing/2014/main" val="3312312306"/>
                    </a:ext>
                  </a:extLst>
                </a:gridCol>
                <a:gridCol w="2812026">
                  <a:extLst>
                    <a:ext uri="{9D8B030D-6E8A-4147-A177-3AD203B41FA5}">
                      <a16:colId xmlns:a16="http://schemas.microsoft.com/office/drawing/2014/main" val="2114383870"/>
                    </a:ext>
                  </a:extLst>
                </a:gridCol>
              </a:tblGrid>
              <a:tr h="407051">
                <a:tc>
                  <a:txBody>
                    <a:bodyPr/>
                    <a:lstStyle/>
                    <a:p>
                      <a:pPr algn="just">
                        <a:lnSpc>
                          <a:spcPct val="115000"/>
                        </a:lnSpc>
                        <a:spcAft>
                          <a:spcPts val="1000"/>
                        </a:spcAft>
                      </a:pPr>
                      <a:r>
                        <a:rPr lang="sr-Latn-RS" sz="1400" dirty="0">
                          <a:effectLst/>
                        </a:rPr>
                        <a:t> </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1000"/>
                        </a:spcAft>
                      </a:pPr>
                      <a:r>
                        <a:rPr lang="sr-Latn-RS" sz="1400" dirty="0">
                          <a:effectLst/>
                        </a:rPr>
                        <a:t>Proteini %, najmanje</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1000"/>
                        </a:spcAft>
                      </a:pPr>
                      <a:r>
                        <a:rPr lang="sr-Latn-RS" sz="1400">
                          <a:effectLst/>
                        </a:rPr>
                        <a:t>Protein u obliku NPN u odnosu na ukupni protein, % najviše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019967830"/>
                  </a:ext>
                </a:extLst>
              </a:tr>
              <a:tr h="407051">
                <a:tc>
                  <a:txBody>
                    <a:bodyPr/>
                    <a:lstStyle/>
                    <a:p>
                      <a:pPr algn="just">
                        <a:lnSpc>
                          <a:spcPct val="115000"/>
                        </a:lnSpc>
                        <a:spcAft>
                          <a:spcPts val="1000"/>
                        </a:spcAft>
                      </a:pPr>
                      <a:r>
                        <a:rPr lang="sr-Latn-RS" sz="1400" dirty="0">
                          <a:effectLst/>
                        </a:rPr>
                        <a:t>Potpuna smeša za telad u porastu i tovu III od 100 kg do 250 kg</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16</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20</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413843105"/>
                  </a:ext>
                </a:extLst>
              </a:tr>
              <a:tr h="196787">
                <a:tc>
                  <a:txBody>
                    <a:bodyPr/>
                    <a:lstStyle/>
                    <a:p>
                      <a:pPr algn="just">
                        <a:lnSpc>
                          <a:spcPct val="115000"/>
                        </a:lnSpc>
                        <a:spcAft>
                          <a:spcPts val="1000"/>
                        </a:spcAft>
                      </a:pPr>
                      <a:r>
                        <a:rPr lang="sr-Latn-RS" sz="1400" dirty="0">
                          <a:effectLst/>
                        </a:rPr>
                        <a:t>Potpuna smeša za tov junadi I od 250 kg, do 350 kg</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14</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35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331322196"/>
                  </a:ext>
                </a:extLst>
              </a:tr>
              <a:tr h="196787">
                <a:tc>
                  <a:txBody>
                    <a:bodyPr/>
                    <a:lstStyle/>
                    <a:p>
                      <a:pPr algn="just">
                        <a:lnSpc>
                          <a:spcPct val="115000"/>
                        </a:lnSpc>
                        <a:spcAft>
                          <a:spcPts val="1000"/>
                        </a:spcAft>
                      </a:pPr>
                      <a:r>
                        <a:rPr lang="sr-Latn-RS" sz="1400" dirty="0">
                          <a:effectLst/>
                        </a:rPr>
                        <a:t>Potpuna smeša za tov junadi II preko 350 kg</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12</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729274934"/>
                  </a:ext>
                </a:extLst>
              </a:tr>
              <a:tr h="196787">
                <a:tc>
                  <a:txBody>
                    <a:bodyPr/>
                    <a:lstStyle/>
                    <a:p>
                      <a:pPr algn="just">
                        <a:lnSpc>
                          <a:spcPct val="115000"/>
                        </a:lnSpc>
                        <a:spcAft>
                          <a:spcPts val="1000"/>
                        </a:spcAft>
                      </a:pPr>
                      <a:r>
                        <a:rPr lang="sr-Latn-RS" sz="1400">
                          <a:effectLst/>
                        </a:rPr>
                        <a:t>Potpuna smeša za krave muzare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12</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990471114"/>
                  </a:ext>
                </a:extLst>
              </a:tr>
              <a:tr h="196787">
                <a:tc>
                  <a:txBody>
                    <a:bodyPr/>
                    <a:lstStyle/>
                    <a:p>
                      <a:pPr algn="just">
                        <a:lnSpc>
                          <a:spcPct val="115000"/>
                        </a:lnSpc>
                        <a:spcAft>
                          <a:spcPts val="1000"/>
                        </a:spcAft>
                      </a:pPr>
                      <a:r>
                        <a:rPr lang="sr-Latn-RS" sz="1400" dirty="0">
                          <a:effectLst/>
                        </a:rPr>
                        <a:t>Potpuna smeša za krave muzare do 20 L/dan mleka</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963298501"/>
                  </a:ext>
                </a:extLst>
              </a:tr>
              <a:tr h="196787">
                <a:tc>
                  <a:txBody>
                    <a:bodyPr/>
                    <a:lstStyle/>
                    <a:p>
                      <a:pPr algn="just">
                        <a:lnSpc>
                          <a:spcPct val="115000"/>
                        </a:lnSpc>
                        <a:spcAft>
                          <a:spcPts val="1000"/>
                        </a:spcAft>
                      </a:pPr>
                      <a:r>
                        <a:rPr lang="sr-Latn-RS" sz="1400">
                          <a:effectLst/>
                        </a:rPr>
                        <a:t>Potpuna smeša za krave muzare preko 20 L/dan mleka</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18</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202263243"/>
                  </a:ext>
                </a:extLst>
              </a:tr>
              <a:tr h="196787">
                <a:tc>
                  <a:txBody>
                    <a:bodyPr/>
                    <a:lstStyle/>
                    <a:p>
                      <a:pPr algn="just">
                        <a:lnSpc>
                          <a:spcPct val="115000"/>
                        </a:lnSpc>
                        <a:spcAft>
                          <a:spcPts val="1000"/>
                        </a:spcAft>
                      </a:pPr>
                      <a:r>
                        <a:rPr lang="sr-Latn-RS" sz="1400">
                          <a:effectLst/>
                        </a:rPr>
                        <a:t>Dopunska smeša za telad od 100 kg do 250 kg</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35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125407297"/>
                  </a:ext>
                </a:extLst>
              </a:tr>
              <a:tr h="196787">
                <a:tc>
                  <a:txBody>
                    <a:bodyPr/>
                    <a:lstStyle/>
                    <a:p>
                      <a:pPr algn="just">
                        <a:lnSpc>
                          <a:spcPct val="115000"/>
                        </a:lnSpc>
                        <a:spcAft>
                          <a:spcPts val="1000"/>
                        </a:spcAft>
                      </a:pPr>
                      <a:r>
                        <a:rPr lang="sr-Latn-RS" sz="1400">
                          <a:effectLst/>
                        </a:rPr>
                        <a:t>Dopunska smeša za tov junadi</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30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30</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535417472"/>
                  </a:ext>
                </a:extLst>
              </a:tr>
              <a:tr h="196787">
                <a:tc>
                  <a:txBody>
                    <a:bodyPr/>
                    <a:lstStyle/>
                    <a:p>
                      <a:pPr algn="just">
                        <a:lnSpc>
                          <a:spcPct val="115000"/>
                        </a:lnSpc>
                        <a:spcAft>
                          <a:spcPts val="1000"/>
                        </a:spcAft>
                      </a:pPr>
                      <a:r>
                        <a:rPr lang="sr-Latn-RS" sz="1400">
                          <a:effectLst/>
                        </a:rPr>
                        <a:t>Dopunska smeša za krave muzare</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a:effectLst/>
                        </a:rPr>
                        <a:t>30</a:t>
                      </a:r>
                      <a:endParaRPr lang="en-RS"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1000"/>
                        </a:spcAft>
                      </a:pPr>
                      <a:r>
                        <a:rPr lang="sr-Latn-RS" sz="1400" dirty="0">
                          <a:effectLst/>
                        </a:rPr>
                        <a:t>25</a:t>
                      </a:r>
                      <a:endParaRPr lang="en-R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868840898"/>
                  </a:ext>
                </a:extLst>
              </a:tr>
            </a:tbl>
          </a:graphicData>
        </a:graphic>
      </p:graphicFrame>
    </p:spTree>
    <p:extLst>
      <p:ext uri="{BB962C8B-B14F-4D97-AF65-F5344CB8AC3E}">
        <p14:creationId xmlns:p14="http://schemas.microsoft.com/office/powerpoint/2010/main" val="124207773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8B1EF3E-37A9-48CB-ABB2-269BE4594976}"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8195"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B7AA460D-2EFD-4CC8-867C-543072CF8BE3}" type="slidenum">
              <a:rPr lang="en-US" altLang="en-US" sz="1400" b="0" smtClean="0">
                <a:latin typeface="Times New Roman" panose="02020603050405020304" pitchFamily="18" charset="0"/>
              </a:rPr>
              <a:pPr>
                <a:spcBef>
                  <a:spcPct val="0"/>
                </a:spcBef>
                <a:buClrTx/>
                <a:buSzTx/>
                <a:buFontTx/>
                <a:buNone/>
              </a:pPr>
              <a:t>4</a:t>
            </a:fld>
            <a:endParaRPr lang="en-US" altLang="en-US" sz="1400" b="0">
              <a:latin typeface="Times New Roman" panose="02020603050405020304" pitchFamily="18" charset="0"/>
            </a:endParaRPr>
          </a:p>
        </p:txBody>
      </p:sp>
      <p:sp>
        <p:nvSpPr>
          <p:cNvPr id="232450" name="Rectangle 2"/>
          <p:cNvSpPr>
            <a:spLocks noGrp="1" noChangeArrowheads="1"/>
          </p:cNvSpPr>
          <p:nvPr>
            <p:ph type="title"/>
          </p:nvPr>
        </p:nvSpPr>
        <p:spPr>
          <a:xfrm>
            <a:off x="1066800" y="0"/>
            <a:ext cx="8077200" cy="990600"/>
          </a:xfrm>
        </p:spPr>
        <p:txBody>
          <a:bodyPr/>
          <a:lstStyle/>
          <a:p>
            <a:pPr eaLnBrk="1" hangingPunct="1">
              <a:defRPr/>
            </a:pPr>
            <a:r>
              <a:rPr lang="hr-HR" altLang="en-US" sz="3400"/>
              <a:t>INDUSTRIJSKI PROIZVEDENE SMEŠE</a:t>
            </a:r>
            <a:endParaRPr lang="en-US" altLang="en-US" sz="3400"/>
          </a:p>
        </p:txBody>
      </p:sp>
      <p:sp>
        <p:nvSpPr>
          <p:cNvPr id="232451" name="Text Box 3"/>
          <p:cNvSpPr txBox="1">
            <a:spLocks noChangeArrowheads="1"/>
          </p:cNvSpPr>
          <p:nvPr/>
        </p:nvSpPr>
        <p:spPr bwMode="auto">
          <a:xfrm>
            <a:off x="1219200" y="1066800"/>
            <a:ext cx="7696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u="sng" dirty="0">
                <a:solidFill>
                  <a:srgbClr val="CC3300"/>
                </a:solidFill>
                <a:effectLst>
                  <a:outerShdw blurRad="38100" dist="38100" dir="2700000" algn="tl">
                    <a:srgbClr val="C0C0C0"/>
                  </a:outerShdw>
                </a:effectLst>
                <a:latin typeface="Arial" panose="020B0604020202020204" pitchFamily="34" charset="0"/>
              </a:rPr>
              <a:t>TEHNOLOGIJA PROIZVODNJE	</a:t>
            </a:r>
            <a:r>
              <a:rPr lang="hr-HR" altLang="en-US" b="1" dirty="0">
                <a:solidFill>
                  <a:schemeClr val="accent2"/>
                </a:solidFill>
                <a:effectLst>
                  <a:outerShdw blurRad="38100" dist="38100" dir="2700000" algn="tl">
                    <a:srgbClr val="C0C0C0"/>
                  </a:outerShdw>
                </a:effectLst>
                <a:latin typeface="Arial" panose="020B0604020202020204" pitchFamily="34" charset="0"/>
              </a:rPr>
              <a:t>	</a:t>
            </a:r>
          </a:p>
          <a:p>
            <a:pPr eaLnBrk="1" hangingPunct="1">
              <a:spcBef>
                <a:spcPct val="50000"/>
              </a:spcBef>
              <a:defRPr/>
            </a:pPr>
            <a:r>
              <a:rPr lang="hr-HR" altLang="en-US" sz="2000" b="1" u="sng" dirty="0">
                <a:solidFill>
                  <a:srgbClr val="CC3300"/>
                </a:solidFill>
                <a:effectLst>
                  <a:outerShdw blurRad="38100" dist="38100" dir="2700000" algn="tl">
                    <a:srgbClr val="C0C0C0"/>
                  </a:outerShdw>
                </a:effectLst>
                <a:latin typeface="Arial" panose="020B0604020202020204" pitchFamily="34" charset="0"/>
              </a:rPr>
              <a:t>MEŠANJE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vertikalna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mešalica</a:t>
            </a:r>
            <a:r>
              <a:rPr lang="hr-HR" altLang="en-US" sz="2000" b="1" dirty="0">
                <a:solidFill>
                  <a:schemeClr val="accent2"/>
                </a:solidFill>
                <a:effectLst>
                  <a:outerShdw blurRad="38100" dist="38100" dir="2700000" algn="tl">
                    <a:srgbClr val="C0C0C0"/>
                  </a:outerShdw>
                </a:effectLst>
                <a:latin typeface="Arial" panose="020B0604020202020204" pitchFamily="34" charset="0"/>
              </a:rPr>
              <a:t> sa pužem					horizontalna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protivstrujna</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mešalica</a:t>
            </a:r>
            <a:endParaRPr lang="en-US" altLang="en-US" sz="2000" b="1" dirty="0">
              <a:solidFill>
                <a:schemeClr val="accent2"/>
              </a:solidFill>
              <a:effectLst>
                <a:outerShdw blurRad="38100" dist="38100" dir="2700000" algn="tl">
                  <a:srgbClr val="C0C0C0"/>
                </a:outerShdw>
              </a:effectLst>
              <a:latin typeface="Arial" panose="020B0604020202020204" pitchFamily="34" charset="0"/>
            </a:endParaRPr>
          </a:p>
          <a:p>
            <a:pPr eaLnBrk="1" hangingPunct="1">
              <a:spcBef>
                <a:spcPct val="50000"/>
              </a:spcBef>
              <a:defRPr/>
            </a:pPr>
            <a:r>
              <a:rPr lang="hr-HR" altLang="en-US" sz="2000" b="1" dirty="0">
                <a:solidFill>
                  <a:schemeClr val="accent2"/>
                </a:solidFill>
                <a:effectLst>
                  <a:outerShdw blurRad="38100" dist="38100" dir="2700000" algn="tl">
                    <a:srgbClr val="C0C0C0"/>
                  </a:outerShdw>
                </a:effectLst>
                <a:latin typeface="Arial" panose="020B0604020202020204" pitchFamily="34" charset="0"/>
              </a:rPr>
              <a:t>	1,5 – 20 minuta (5 - 7)</a:t>
            </a:r>
          </a:p>
          <a:p>
            <a:pPr eaLnBrk="1" hangingPunct="1">
              <a:spcBef>
                <a:spcPct val="50000"/>
              </a:spcBef>
              <a:defRPr/>
            </a:pPr>
            <a:r>
              <a:rPr lang="hr-HR" altLang="en-US" sz="2000" b="1" dirty="0">
                <a:solidFill>
                  <a:srgbClr val="CC3300"/>
                </a:solidFill>
                <a:effectLst>
                  <a:outerShdw blurRad="38100" dist="38100" dir="2700000" algn="tl">
                    <a:srgbClr val="C0C0C0"/>
                  </a:outerShdw>
                </a:effectLst>
                <a:latin typeface="Arial" panose="020B0604020202020204" pitchFamily="34" charset="0"/>
              </a:rPr>
              <a:t>Stepen </a:t>
            </a:r>
            <a:r>
              <a:rPr lang="hr-HR" altLang="en-US" sz="2000" b="1" dirty="0" err="1">
                <a:solidFill>
                  <a:srgbClr val="CC3300"/>
                </a:solidFill>
                <a:effectLst>
                  <a:outerShdw blurRad="38100" dist="38100" dir="2700000" algn="tl">
                    <a:srgbClr val="C0C0C0"/>
                  </a:outerShdw>
                </a:effectLst>
                <a:latin typeface="Arial" panose="020B0604020202020204" pitchFamily="34" charset="0"/>
              </a:rPr>
              <a:t>izmešanosti</a:t>
            </a:r>
            <a:r>
              <a:rPr lang="hr-HR" altLang="en-US" sz="2000" b="1" dirty="0">
                <a:solidFill>
                  <a:srgbClr val="CC3300"/>
                </a:solidFill>
                <a:effectLst>
                  <a:outerShdw blurRad="38100" dist="38100" dir="2700000" algn="tl">
                    <a:srgbClr val="C0C0C0"/>
                  </a:outerShdw>
                </a:effectLst>
                <a:latin typeface="Arial" panose="020B0604020202020204" pitchFamily="34" charset="0"/>
              </a:rPr>
              <a:t> (homogenosti)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1:10.000        100 mg/kg  					1:100.000        10 mg/kg</a:t>
            </a:r>
          </a:p>
          <a:p>
            <a:pPr eaLnBrk="1" hangingPunct="1">
              <a:spcBef>
                <a:spcPct val="50000"/>
              </a:spcBef>
              <a:defRPr/>
            </a:pPr>
            <a:r>
              <a:rPr lang="hr-HR" altLang="en-US" sz="2000" b="1" dirty="0">
                <a:solidFill>
                  <a:srgbClr val="CC3300"/>
                </a:solidFill>
                <a:effectLst>
                  <a:outerShdw blurRad="38100" dist="38100" dir="2700000" algn="tl">
                    <a:srgbClr val="C0C0C0"/>
                  </a:outerShdw>
                </a:effectLst>
                <a:latin typeface="Arial" panose="020B0604020202020204" pitchFamily="34" charset="0"/>
              </a:rPr>
              <a:t>Ujednačenost (uniformnost)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odnos grubih, srednjih i finih 					čestica – modul finoće</a:t>
            </a:r>
          </a:p>
          <a:p>
            <a:pPr eaLnBrk="1" hangingPunct="1">
              <a:spcBef>
                <a:spcPct val="50000"/>
              </a:spcBef>
              <a:defRPr/>
            </a:pPr>
            <a:r>
              <a:rPr lang="hr-HR" altLang="en-US" sz="2000" b="1" u="sng" dirty="0" err="1">
                <a:solidFill>
                  <a:srgbClr val="CC3300"/>
                </a:solidFill>
                <a:effectLst>
                  <a:outerShdw blurRad="38100" dist="38100" dir="2700000" algn="tl">
                    <a:srgbClr val="C0C0C0"/>
                  </a:outerShdw>
                </a:effectLst>
                <a:latin typeface="Arial" panose="020B0604020202020204" pitchFamily="34" charset="0"/>
              </a:rPr>
              <a:t>Omašćivanje</a:t>
            </a:r>
            <a:r>
              <a:rPr lang="hr-HR" altLang="en-US" sz="2000" b="1" u="sng" dirty="0">
                <a:solidFill>
                  <a:srgbClr val="CC3300"/>
                </a:solidFill>
                <a:effectLst>
                  <a:outerShdw blurRad="38100" dist="38100" dir="2700000" algn="tl">
                    <a:srgbClr val="C0C0C0"/>
                  </a:outerShdw>
                </a:effectLst>
                <a:latin typeface="Arial" panose="020B0604020202020204" pitchFamily="34" charset="0"/>
              </a:rPr>
              <a:t>, dodavanje tečnih komponenti</a:t>
            </a:r>
          </a:p>
          <a:p>
            <a:pPr eaLnBrk="1" hangingPunct="1">
              <a:spcBef>
                <a:spcPct val="50000"/>
              </a:spcBef>
              <a:defRPr/>
            </a:pPr>
            <a:r>
              <a:rPr lang="hr-HR" altLang="en-US" sz="2000" b="1" u="sng" dirty="0">
                <a:solidFill>
                  <a:srgbClr val="CC3300"/>
                </a:solidFill>
                <a:effectLst>
                  <a:outerShdw blurRad="38100" dist="38100" dir="2700000" algn="tl">
                    <a:srgbClr val="C0C0C0"/>
                  </a:outerShdw>
                </a:effectLst>
                <a:latin typeface="Arial" panose="020B0604020202020204" pitchFamily="34" charset="0"/>
              </a:rPr>
              <a:t>Dodatna obrada</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peletiranje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briketiranje,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ekstrudiranje</a:t>
            </a:r>
            <a:r>
              <a:rPr lang="hr-HR" altLang="en-US" sz="2000" b="1" dirty="0">
                <a:solidFill>
                  <a:schemeClr val="accent2"/>
                </a:solidFill>
                <a:effectLst>
                  <a:outerShdw blurRad="38100" dist="38100" dir="2700000" algn="tl">
                    <a:srgbClr val="C0C0C0"/>
                  </a:outerShdw>
                </a:effectLst>
                <a:latin typeface="Arial" panose="020B0604020202020204" pitchFamily="34" charset="0"/>
              </a:rPr>
              <a:t>,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mikronizacija</a:t>
            </a:r>
            <a:endParaRPr lang="hr-HR" altLang="en-US" sz="2000" b="1" dirty="0">
              <a:solidFill>
                <a:schemeClr val="accent2"/>
              </a:solidFill>
              <a:effectLst>
                <a:outerShdw blurRad="38100" dist="38100" dir="2700000" algn="tl">
                  <a:srgbClr val="C0C0C0"/>
                </a:outerShdw>
              </a:effectLst>
              <a:latin typeface="Arial" panose="020B0604020202020204" pitchFamily="34" charset="0"/>
            </a:endParaRPr>
          </a:p>
          <a:p>
            <a:pPr eaLnBrk="1" hangingPunct="1">
              <a:spcBef>
                <a:spcPct val="50000"/>
              </a:spcBef>
              <a:defRPr/>
            </a:pPr>
            <a:r>
              <a:rPr lang="hr-HR" altLang="en-US" sz="2000" b="1" u="sng" dirty="0" err="1">
                <a:solidFill>
                  <a:srgbClr val="CC3300"/>
                </a:solidFill>
                <a:effectLst>
                  <a:outerShdw blurRad="38100" dist="38100" dir="2700000" algn="tl">
                    <a:srgbClr val="C0C0C0"/>
                  </a:outerShdw>
                </a:effectLst>
                <a:latin typeface="Arial" panose="020B0604020202020204" pitchFamily="34" charset="0"/>
              </a:rPr>
              <a:t>Uvrećavanje</a:t>
            </a:r>
            <a:r>
              <a:rPr lang="hr-HR" altLang="en-US" sz="2000" b="1" dirty="0">
                <a:solidFill>
                  <a:srgbClr val="CC3300"/>
                </a:solidFill>
                <a:effectLst>
                  <a:outerShdw blurRad="38100" dist="38100" dir="2700000" algn="tl">
                    <a:srgbClr val="C0C0C0"/>
                  </a:outerShdw>
                </a:effectLst>
                <a:latin typeface="Arial" panose="020B0604020202020204" pitchFamily="34" charset="0"/>
              </a:rPr>
              <a:t> –</a:t>
            </a:r>
            <a:r>
              <a:rPr lang="hr-HR" altLang="en-US" sz="2000" b="1" dirty="0">
                <a:solidFill>
                  <a:schemeClr val="accent2"/>
                </a:solidFill>
                <a:effectLst>
                  <a:outerShdw blurRad="38100" dist="38100" dir="2700000" algn="tl">
                    <a:srgbClr val="C0C0C0"/>
                  </a:outerShdw>
                </a:effectLst>
                <a:latin typeface="Arial" panose="020B0604020202020204" pitchFamily="34" charset="0"/>
              </a:rPr>
              <a:t> troslojne papirne “</a:t>
            </a:r>
            <a:r>
              <a:rPr lang="hr-HR" altLang="en-US" sz="2000" b="1" dirty="0" err="1">
                <a:solidFill>
                  <a:schemeClr val="accent2"/>
                </a:solidFill>
                <a:effectLst>
                  <a:outerShdw blurRad="38100" dist="38100" dir="2700000" algn="tl">
                    <a:srgbClr val="C0C0C0"/>
                  </a:outerShdw>
                </a:effectLst>
                <a:latin typeface="Arial" panose="020B0604020202020204" pitchFamily="34" charset="0"/>
              </a:rPr>
              <a:t>natron</a:t>
            </a:r>
            <a:r>
              <a:rPr lang="hr-HR" altLang="en-US" sz="2000" b="1" dirty="0">
                <a:solidFill>
                  <a:schemeClr val="accent2"/>
                </a:solidFill>
                <a:effectLst>
                  <a:outerShdw blurRad="38100" dist="38100" dir="2700000" algn="tl">
                    <a:srgbClr val="C0C0C0"/>
                  </a:outerShdw>
                </a:effectLst>
                <a:latin typeface="Arial" panose="020B0604020202020204" pitchFamily="34" charset="0"/>
              </a:rPr>
              <a:t>” vreće, PVC vreće 				(mala 5 – 25 kg, velika 40 – 50 kg)   	</a:t>
            </a:r>
            <a:r>
              <a:rPr lang="hr-HR" altLang="en-US" sz="2000" b="1" u="sng" dirty="0" err="1">
                <a:solidFill>
                  <a:schemeClr val="accent2"/>
                </a:solidFill>
                <a:effectLst>
                  <a:outerShdw blurRad="38100" dist="38100" dir="2700000" algn="tl">
                    <a:srgbClr val="C0C0C0"/>
                  </a:outerShdw>
                </a:effectLst>
                <a:latin typeface="Arial" panose="020B0604020202020204" pitchFamily="34" charset="0"/>
              </a:rPr>
              <a:t>rinfuz</a:t>
            </a:r>
            <a:r>
              <a:rPr lang="hr-HR" altLang="en-US" sz="2000" b="1" dirty="0">
                <a:solidFill>
                  <a:schemeClr val="accent2"/>
                </a:solidFill>
                <a:effectLst>
                  <a:outerShdw blurRad="38100" dist="38100" dir="2700000" algn="tl">
                    <a:srgbClr val="C0C0C0"/>
                  </a:outerShdw>
                </a:effectLst>
                <a:latin typeface="Arial" panose="020B0604020202020204" pitchFamily="34" charset="0"/>
              </a:rPr>
              <a:t>			konzerve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324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24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24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245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3245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3245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32451">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324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7E0C0-A979-83D0-3582-35F6E228052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A774B7D-FB41-2506-35A0-055D193989EF}"/>
              </a:ext>
            </a:extLst>
          </p:cNvPr>
          <p:cNvSpPr txBox="1"/>
          <p:nvPr/>
        </p:nvSpPr>
        <p:spPr>
          <a:xfrm>
            <a:off x="1331640" y="675169"/>
            <a:ext cx="7713975" cy="5507662"/>
          </a:xfrm>
          <a:prstGeom prst="rect">
            <a:avLst/>
          </a:prstGeom>
          <a:noFill/>
        </p:spPr>
        <p:txBody>
          <a:bodyPr wrap="square">
            <a:spAutoFit/>
          </a:bodyPr>
          <a:lstStyle/>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Pored prethodno navedenih vrsta i kategorija životinja, s obzirom na njihove fiziološke specifičnosti i štetne posledice po zdravstveno stanje koje bi prouzrokovalo unošenje NPN u organizam životinja, zabranjeno je dodavanje NPN u:</a:t>
            </a:r>
          </a:p>
          <a:p>
            <a:pPr algn="just">
              <a:lnSpc>
                <a:spcPct val="115000"/>
              </a:lnSpc>
              <a:spcAft>
                <a:spcPts val="450"/>
              </a:spcAft>
            </a:pP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1.	Potpunu smešu – zamenu mleka za telad,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2.	Potpunu smešu za telad I – početnu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3.	Potpunu smešu za telad II – telesne mase od 50 kg do 100 kg.</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4.	Potpunu smešu za </a:t>
            </a:r>
            <a:r>
              <a:rPr lang="sr-Latn-RS" sz="2000" dirty="0" err="1">
                <a:latin typeface="Arial" panose="020B0604020202020204" pitchFamily="34" charset="0"/>
                <a:ea typeface="Calibri" panose="020F0502020204030204" pitchFamily="34" charset="0"/>
                <a:cs typeface="Times New Roman" panose="02020603050405020304" pitchFamily="18" charset="0"/>
              </a:rPr>
              <a:t>visokosteone</a:t>
            </a:r>
            <a:r>
              <a:rPr lang="sr-Latn-RS" sz="2000" dirty="0">
                <a:latin typeface="Arial" panose="020B0604020202020204" pitchFamily="34" charset="0"/>
                <a:ea typeface="Calibri" panose="020F0502020204030204" pitchFamily="34" charset="0"/>
                <a:cs typeface="Times New Roman" panose="02020603050405020304" pitchFamily="18" charset="0"/>
              </a:rPr>
              <a:t> krave i junice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5.	Potpunu smešu za priplodne bikove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6.	Potpunu smešu za priplodne ovnove </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450"/>
              </a:spcAft>
            </a:pPr>
            <a:r>
              <a:rPr lang="sr-Latn-RS" sz="2000" dirty="0">
                <a:latin typeface="Arial" panose="020B0604020202020204" pitchFamily="34" charset="0"/>
                <a:ea typeface="Calibri" panose="020F0502020204030204" pitchFamily="34" charset="0"/>
                <a:cs typeface="Times New Roman" panose="02020603050405020304" pitchFamily="18" charset="0"/>
              </a:rPr>
              <a:t>7.	Potpunu smešu – zamena mleka za jagnjad</a:t>
            </a:r>
            <a:endParaRPr lang="en-RS" sz="1600" dirty="0">
              <a:latin typeface="Calibri" panose="020F0502020204030204" pitchFamily="34" charset="0"/>
              <a:ea typeface="Calibri" panose="020F0502020204030204" pitchFamily="34" charset="0"/>
              <a:cs typeface="Times New Roman" panose="02020603050405020304" pitchFamily="18" charset="0"/>
            </a:endParaRPr>
          </a:p>
          <a:p>
            <a:r>
              <a:rPr lang="sr-Latn-RS" sz="2000" dirty="0">
                <a:latin typeface="Arial" panose="020B0604020202020204" pitchFamily="34" charset="0"/>
                <a:ea typeface="Calibri" panose="020F0502020204030204" pitchFamily="34" charset="0"/>
              </a:rPr>
              <a:t>8.	Potpunu smešu za jagnjad u porastu i tovu – I do 15kg</a:t>
            </a:r>
            <a:r>
              <a:rPr lang="en-RS" sz="2000" dirty="0"/>
              <a:t> </a:t>
            </a:r>
          </a:p>
        </p:txBody>
      </p:sp>
    </p:spTree>
    <p:extLst>
      <p:ext uri="{BB962C8B-B14F-4D97-AF65-F5344CB8AC3E}">
        <p14:creationId xmlns:p14="http://schemas.microsoft.com/office/powerpoint/2010/main" val="285637751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7F7A404-3F8B-4B6C-8F31-73A85C63A289}"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9219"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831229E2-3BFD-4188-A453-8095294742DE}" type="slidenum">
              <a:rPr lang="en-US" altLang="en-US" sz="1400" b="0" smtClean="0">
                <a:latin typeface="Times New Roman" panose="02020603050405020304" pitchFamily="18" charset="0"/>
              </a:rPr>
              <a:pPr>
                <a:spcBef>
                  <a:spcPct val="0"/>
                </a:spcBef>
                <a:buClrTx/>
                <a:buSzTx/>
                <a:buFontTx/>
                <a:buNone/>
              </a:pPr>
              <a:t>5</a:t>
            </a:fld>
            <a:endParaRPr lang="en-US" altLang="en-US" sz="1400" b="0">
              <a:latin typeface="Times New Roman" panose="02020603050405020304" pitchFamily="18" charset="0"/>
            </a:endParaRPr>
          </a:p>
        </p:txBody>
      </p:sp>
      <p:sp>
        <p:nvSpPr>
          <p:cNvPr id="233474" name="Rectangle 2"/>
          <p:cNvSpPr>
            <a:spLocks noGrp="1" noChangeArrowheads="1"/>
          </p:cNvSpPr>
          <p:nvPr>
            <p:ph type="title"/>
          </p:nvPr>
        </p:nvSpPr>
        <p:spPr>
          <a:xfrm>
            <a:off x="1143000" y="0"/>
            <a:ext cx="8001000" cy="990600"/>
          </a:xfrm>
        </p:spPr>
        <p:txBody>
          <a:bodyPr/>
          <a:lstStyle/>
          <a:p>
            <a:pPr eaLnBrk="1" hangingPunct="1">
              <a:defRPr/>
            </a:pPr>
            <a:r>
              <a:rPr lang="hr-HR" altLang="en-US"/>
              <a:t>SHEMA FSH SA PREDMLEVENJEM</a:t>
            </a:r>
            <a:endParaRPr lang="en-US" altLang="en-US"/>
          </a:p>
        </p:txBody>
      </p:sp>
      <p:pic>
        <p:nvPicPr>
          <p:cNvPr id="9221" name="Picture 5" descr="C:\Aradni\Slike\Scan\PREGRIND.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44588" y="1109663"/>
            <a:ext cx="7658100" cy="529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D52CC235-9ECC-4F36-A128-A56E9C4A1905}"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0243"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BBF1452E-3651-4F73-9C71-4378CAC5F6F1}" type="slidenum">
              <a:rPr lang="en-US" altLang="en-US" sz="1400" b="0" smtClean="0">
                <a:latin typeface="Times New Roman" panose="02020603050405020304" pitchFamily="18" charset="0"/>
              </a:rPr>
              <a:pPr>
                <a:spcBef>
                  <a:spcPct val="0"/>
                </a:spcBef>
                <a:buClrTx/>
                <a:buSzTx/>
                <a:buFontTx/>
                <a:buNone/>
              </a:pPr>
              <a:t>6</a:t>
            </a:fld>
            <a:endParaRPr lang="en-US" altLang="en-US" sz="1400" b="0">
              <a:latin typeface="Times New Roman" panose="02020603050405020304" pitchFamily="18" charset="0"/>
            </a:endParaRPr>
          </a:p>
        </p:txBody>
      </p:sp>
      <p:sp>
        <p:nvSpPr>
          <p:cNvPr id="234498" name="Rectangle 2"/>
          <p:cNvSpPr>
            <a:spLocks noGrp="1" noChangeArrowheads="1"/>
          </p:cNvSpPr>
          <p:nvPr>
            <p:ph type="title"/>
          </p:nvPr>
        </p:nvSpPr>
        <p:spPr>
          <a:xfrm>
            <a:off x="1143000" y="0"/>
            <a:ext cx="8001000" cy="990600"/>
          </a:xfrm>
        </p:spPr>
        <p:txBody>
          <a:bodyPr lIns="0" rIns="0"/>
          <a:lstStyle/>
          <a:p>
            <a:pPr eaLnBrk="1" hangingPunct="1">
              <a:defRPr/>
            </a:pPr>
            <a:r>
              <a:rPr lang="hr-HR" altLang="en-US" sz="3000"/>
              <a:t>SHEMA FSH SA NAKNADNIM MLEVENJEM</a:t>
            </a:r>
            <a:endParaRPr lang="en-US" altLang="en-US" sz="3000"/>
          </a:p>
        </p:txBody>
      </p:sp>
      <p:pic>
        <p:nvPicPr>
          <p:cNvPr id="10245" name="Picture 3" descr="C:\Aradni\Slike\Scan\postgrind.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31913" y="836613"/>
            <a:ext cx="7316787" cy="504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
          <p:cNvSpPr>
            <a:spLocks noChangeArrowheads="1"/>
          </p:cNvSpPr>
          <p:nvPr/>
        </p:nvSpPr>
        <p:spPr bwMode="auto">
          <a:xfrm>
            <a:off x="1427163" y="6092825"/>
            <a:ext cx="7245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t>https://www.youtube.com/watch?v=WEGkJREfyT4</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AE476712-216A-4BB8-8511-DD7F2949C4EC}"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1267"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904B833D-CD79-49DF-BC91-5DE5C21F7EEF}" type="slidenum">
              <a:rPr lang="en-US" altLang="en-US" sz="1400" b="0" smtClean="0">
                <a:latin typeface="Times New Roman" panose="02020603050405020304" pitchFamily="18" charset="0"/>
              </a:rPr>
              <a:pPr>
                <a:spcBef>
                  <a:spcPct val="0"/>
                </a:spcBef>
                <a:buClrTx/>
                <a:buSzTx/>
                <a:buFontTx/>
                <a:buNone/>
              </a:pPr>
              <a:t>7</a:t>
            </a:fld>
            <a:endParaRPr lang="en-US" altLang="en-US" sz="1400" b="0">
              <a:latin typeface="Times New Roman" panose="02020603050405020304" pitchFamily="18" charset="0"/>
            </a:endParaRPr>
          </a:p>
        </p:txBody>
      </p:sp>
      <p:sp>
        <p:nvSpPr>
          <p:cNvPr id="235522" name="Rectangle 2"/>
          <p:cNvSpPr>
            <a:spLocks noGrp="1" noChangeArrowheads="1"/>
          </p:cNvSpPr>
          <p:nvPr>
            <p:ph type="title"/>
          </p:nvPr>
        </p:nvSpPr>
        <p:spPr/>
        <p:txBody>
          <a:bodyPr/>
          <a:lstStyle/>
          <a:p>
            <a:pPr eaLnBrk="1" hangingPunct="1">
              <a:defRPr/>
            </a:pPr>
            <a:r>
              <a:rPr lang="hr-HR" altLang="en-US"/>
              <a:t>KRUPNOĆA MLEVENJA</a:t>
            </a:r>
            <a:endParaRPr lang="en-US" altLang="en-US"/>
          </a:p>
        </p:txBody>
      </p:sp>
      <p:pic>
        <p:nvPicPr>
          <p:cNvPr id="11269" name="Picture 3" descr="C:\Aradni\Slike\Scan\MLEVENJE.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92823" y="865791"/>
            <a:ext cx="5350000" cy="39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3 ground corn samples of different particle size - 700, 900, and 1200 micron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52120" y="4549096"/>
            <a:ext cx="3237856" cy="23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6A416A37-9830-49B5-91DB-182F7EC861E8}"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2291"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35716908-7E12-43F7-AB31-8331EFE50040}" type="slidenum">
              <a:rPr lang="en-US" altLang="en-US" sz="1400" b="0" smtClean="0">
                <a:latin typeface="Times New Roman" panose="02020603050405020304" pitchFamily="18" charset="0"/>
              </a:rPr>
              <a:pPr>
                <a:spcBef>
                  <a:spcPct val="0"/>
                </a:spcBef>
                <a:buClrTx/>
                <a:buSzTx/>
                <a:buFontTx/>
                <a:buNone/>
              </a:pPr>
              <a:t>8</a:t>
            </a:fld>
            <a:endParaRPr lang="en-US" altLang="en-US" sz="1400" b="0">
              <a:latin typeface="Times New Roman" panose="02020603050405020304" pitchFamily="18" charset="0"/>
            </a:endParaRPr>
          </a:p>
        </p:txBody>
      </p:sp>
      <p:sp>
        <p:nvSpPr>
          <p:cNvPr id="236546" name="Rectangle 2"/>
          <p:cNvSpPr>
            <a:spLocks noGrp="1" noChangeArrowheads="1"/>
          </p:cNvSpPr>
          <p:nvPr>
            <p:ph type="title"/>
          </p:nvPr>
        </p:nvSpPr>
        <p:spPr/>
        <p:txBody>
          <a:bodyPr/>
          <a:lstStyle/>
          <a:p>
            <a:pPr eaLnBrk="1" hangingPunct="1">
              <a:defRPr/>
            </a:pPr>
            <a:r>
              <a:rPr lang="hr-HR" altLang="en-US" dirty="0"/>
              <a:t>MLIN ČEKIĆAR</a:t>
            </a:r>
            <a:endParaRPr lang="en-US" altLang="en-US" dirty="0"/>
          </a:p>
        </p:txBody>
      </p:sp>
      <p:pic>
        <p:nvPicPr>
          <p:cNvPr id="12293" name="Picture 3" descr="C:\Aradni\Slike\Scan\cekicar slika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3000" y="990600"/>
            <a:ext cx="4419600" cy="32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C:\Aradni\Slike\Scan\cekicar slika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65825" y="1409700"/>
            <a:ext cx="28670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5" descr="C:\Aradni\Slike\Scan\CEKICAR.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43000" y="4191000"/>
            <a:ext cx="3048000" cy="249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50" name="Text Box 6"/>
          <p:cNvSpPr txBox="1">
            <a:spLocks noChangeArrowheads="1"/>
          </p:cNvSpPr>
          <p:nvPr/>
        </p:nvSpPr>
        <p:spPr bwMode="auto">
          <a:xfrm>
            <a:off x="1219200" y="5334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horizontalni</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
        <p:nvSpPr>
          <p:cNvPr id="236551" name="Text Box 7"/>
          <p:cNvSpPr txBox="1">
            <a:spLocks noChangeArrowheads="1"/>
          </p:cNvSpPr>
          <p:nvPr/>
        </p:nvSpPr>
        <p:spPr bwMode="auto">
          <a:xfrm>
            <a:off x="6705600" y="9144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hr-HR" altLang="en-US" b="1">
                <a:solidFill>
                  <a:schemeClr val="accent2"/>
                </a:solidFill>
                <a:effectLst>
                  <a:outerShdw blurRad="38100" dist="38100" dir="2700000" algn="tl">
                    <a:srgbClr val="C0C0C0"/>
                  </a:outerShdw>
                </a:effectLst>
                <a:latin typeface="Arial" panose="020B0604020202020204" pitchFamily="34" charset="0"/>
              </a:rPr>
              <a:t>vertikalni</a:t>
            </a:r>
            <a:endParaRPr lang="en-US" altLang="en-US" b="1">
              <a:solidFill>
                <a:schemeClr val="accent2"/>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2"/>
          <p:cNvSpPr>
            <a:spLocks noGrp="1"/>
          </p:cNvSpPr>
          <p:nvPr>
            <p:ph type="dt" sz="quarter" idx="10"/>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41022CD4-7A6A-4E8C-83D3-9E7CA0A138AB}" type="datetime1">
              <a:rPr lang="en-US" altLang="en-US" sz="1400" b="0" smtClean="0">
                <a:latin typeface="Times New Roman" panose="02020603050405020304" pitchFamily="18" charset="0"/>
              </a:rPr>
              <a:pPr>
                <a:spcBef>
                  <a:spcPct val="0"/>
                </a:spcBef>
                <a:buClrTx/>
                <a:buSzTx/>
                <a:buFontTx/>
                <a:buNone/>
              </a:pPr>
              <a:t>12/8/24</a:t>
            </a:fld>
            <a:endParaRPr lang="en-US" altLang="en-US" sz="1400" b="0">
              <a:latin typeface="Times New Roman" panose="02020603050405020304" pitchFamily="18" charset="0"/>
            </a:endParaRPr>
          </a:p>
        </p:txBody>
      </p:sp>
      <p:sp>
        <p:nvSpPr>
          <p:cNvPr id="13315" name="Slide Number Placeholder 4"/>
          <p:cNvSpPr>
            <a:spLocks noGrp="1"/>
          </p:cNvSpPr>
          <p:nvPr>
            <p:ph type="sldNum" sz="quarter" idx="12"/>
          </p:nvPr>
        </p:nvSpPr>
        <p:spPr>
          <a:noFill/>
        </p:spPr>
        <p:txBody>
          <a:bodyPr/>
          <a:lstStyle>
            <a:lvl1pPr>
              <a:spcBef>
                <a:spcPct val="20000"/>
              </a:spcBef>
              <a:buClr>
                <a:srgbClr val="FFFF00"/>
              </a:buClr>
              <a:buSzPct val="110000"/>
              <a:buFont typeface="Wingdings" panose="05000000000000000000" pitchFamily="2" charset="2"/>
              <a:buChar char="v"/>
              <a:defRPr sz="2400" b="1">
                <a:solidFill>
                  <a:srgbClr val="CC3300"/>
                </a:solidFill>
                <a:latin typeface="Arial" panose="020B0604020202020204" pitchFamily="34" charset="0"/>
              </a:defRPr>
            </a:lvl1pPr>
            <a:lvl2pPr marL="742950" indent="-285750">
              <a:spcBef>
                <a:spcPct val="20000"/>
              </a:spcBef>
              <a:buChar char="–"/>
              <a:defRPr sz="2000" b="1">
                <a:solidFill>
                  <a:srgbClr val="CC3300"/>
                </a:solidFill>
                <a:latin typeface="Arial" panose="020B0604020202020204" pitchFamily="34" charset="0"/>
              </a:defRPr>
            </a:lvl2pPr>
            <a:lvl3pPr marL="1143000" indent="-228600">
              <a:spcBef>
                <a:spcPct val="20000"/>
              </a:spcBef>
              <a:buChar char="•"/>
              <a:defRPr b="1">
                <a:solidFill>
                  <a:srgbClr val="CC3300"/>
                </a:solidFill>
                <a:latin typeface="Arial" panose="020B0604020202020204" pitchFamily="34" charset="0"/>
              </a:defRPr>
            </a:lvl3pPr>
            <a:lvl4pPr marL="1600200" indent="-228600">
              <a:spcBef>
                <a:spcPct val="20000"/>
              </a:spcBef>
              <a:buChar char="–"/>
              <a:defRPr>
                <a:solidFill>
                  <a:srgbClr val="CC3300"/>
                </a:solidFill>
                <a:latin typeface="Arial" panose="020B0604020202020204" pitchFamily="34" charset="0"/>
              </a:defRPr>
            </a:lvl4pPr>
            <a:lvl5pPr marL="2057400" indent="-228600">
              <a:spcBef>
                <a:spcPct val="20000"/>
              </a:spcBef>
              <a:buChar char="»"/>
              <a:defRPr sz="1600">
                <a:solidFill>
                  <a:srgbClr val="CC3300"/>
                </a:solidFill>
                <a:latin typeface="Arial" panose="020B0604020202020204" pitchFamily="34" charset="0"/>
              </a:defRPr>
            </a:lvl5pPr>
            <a:lvl6pPr marL="2514600" indent="-228600" eaLnBrk="0" fontAlgn="base" hangingPunct="0">
              <a:spcBef>
                <a:spcPct val="20000"/>
              </a:spcBef>
              <a:spcAft>
                <a:spcPct val="0"/>
              </a:spcAft>
              <a:buChar char="»"/>
              <a:defRPr sz="1600">
                <a:solidFill>
                  <a:srgbClr val="CC3300"/>
                </a:solidFill>
                <a:latin typeface="Arial" panose="020B0604020202020204" pitchFamily="34" charset="0"/>
              </a:defRPr>
            </a:lvl6pPr>
            <a:lvl7pPr marL="2971800" indent="-228600" eaLnBrk="0" fontAlgn="base" hangingPunct="0">
              <a:spcBef>
                <a:spcPct val="20000"/>
              </a:spcBef>
              <a:spcAft>
                <a:spcPct val="0"/>
              </a:spcAft>
              <a:buChar char="»"/>
              <a:defRPr sz="1600">
                <a:solidFill>
                  <a:srgbClr val="CC3300"/>
                </a:solidFill>
                <a:latin typeface="Arial" panose="020B0604020202020204" pitchFamily="34" charset="0"/>
              </a:defRPr>
            </a:lvl7pPr>
            <a:lvl8pPr marL="3429000" indent="-228600" eaLnBrk="0" fontAlgn="base" hangingPunct="0">
              <a:spcBef>
                <a:spcPct val="20000"/>
              </a:spcBef>
              <a:spcAft>
                <a:spcPct val="0"/>
              </a:spcAft>
              <a:buChar char="»"/>
              <a:defRPr sz="1600">
                <a:solidFill>
                  <a:srgbClr val="CC3300"/>
                </a:solidFill>
                <a:latin typeface="Arial" panose="020B0604020202020204" pitchFamily="34" charset="0"/>
              </a:defRPr>
            </a:lvl8pPr>
            <a:lvl9pPr marL="3886200" indent="-228600" eaLnBrk="0" fontAlgn="base" hangingPunct="0">
              <a:spcBef>
                <a:spcPct val="20000"/>
              </a:spcBef>
              <a:spcAft>
                <a:spcPct val="0"/>
              </a:spcAft>
              <a:buChar char="»"/>
              <a:defRPr sz="1600">
                <a:solidFill>
                  <a:srgbClr val="CC3300"/>
                </a:solidFill>
                <a:latin typeface="Arial" panose="020B0604020202020204" pitchFamily="34" charset="0"/>
              </a:defRPr>
            </a:lvl9pPr>
          </a:lstStyle>
          <a:p>
            <a:pPr>
              <a:spcBef>
                <a:spcPct val="0"/>
              </a:spcBef>
              <a:buClrTx/>
              <a:buSzTx/>
              <a:buFontTx/>
              <a:buNone/>
            </a:pPr>
            <a:fld id="{EA6808EE-0D96-408E-9AA3-A6E653BA00ED}" type="slidenum">
              <a:rPr lang="en-US" altLang="en-US" sz="1400" b="0" smtClean="0">
                <a:latin typeface="Times New Roman" panose="02020603050405020304" pitchFamily="18" charset="0"/>
              </a:rPr>
              <a:pPr>
                <a:spcBef>
                  <a:spcPct val="0"/>
                </a:spcBef>
                <a:buClrTx/>
                <a:buSzTx/>
                <a:buFontTx/>
                <a:buNone/>
              </a:pPr>
              <a:t>9</a:t>
            </a:fld>
            <a:endParaRPr lang="en-US" altLang="en-US" sz="1400" b="0">
              <a:latin typeface="Times New Roman" panose="02020603050405020304" pitchFamily="18" charset="0"/>
            </a:endParaRPr>
          </a:p>
        </p:txBody>
      </p:sp>
      <p:sp>
        <p:nvSpPr>
          <p:cNvPr id="237570" name="Rectangle 2"/>
          <p:cNvSpPr>
            <a:spLocks noGrp="1" noChangeArrowheads="1"/>
          </p:cNvSpPr>
          <p:nvPr>
            <p:ph type="title"/>
          </p:nvPr>
        </p:nvSpPr>
        <p:spPr/>
        <p:txBody>
          <a:bodyPr/>
          <a:lstStyle/>
          <a:p>
            <a:pPr eaLnBrk="1" hangingPunct="1">
              <a:defRPr/>
            </a:pPr>
            <a:r>
              <a:rPr lang="hr-HR" altLang="en-US"/>
              <a:t>MLEVENJE NA VALJCIMA</a:t>
            </a:r>
            <a:endParaRPr lang="en-US" altLang="en-US"/>
          </a:p>
        </p:txBody>
      </p:sp>
      <p:pic>
        <p:nvPicPr>
          <p:cNvPr id="13317" name="Picture 3" descr="C:\Aradni\Slike\Scan\ROLER.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71600" y="1447800"/>
            <a:ext cx="69342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TotalTime>
  <Words>2923</Words>
  <Application>Microsoft Macintosh PowerPoint</Application>
  <PresentationFormat>On-screen Show (4:3)</PresentationFormat>
  <Paragraphs>379</Paragraphs>
  <Slides>40</Slides>
  <Notes>7</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Symbol</vt:lpstr>
      <vt:lpstr>Times New Roman</vt:lpstr>
      <vt:lpstr>Wingdings</vt:lpstr>
      <vt:lpstr>Default Design</vt:lpstr>
      <vt:lpstr>PowerPoint Presentation</vt:lpstr>
      <vt:lpstr>PowerPoint Presentation</vt:lpstr>
      <vt:lpstr>INDUSTRIJSKI PROIZVEDENE SMEŠE</vt:lpstr>
      <vt:lpstr>INDUSTRIJSKI PROIZVEDENE SMEŠE</vt:lpstr>
      <vt:lpstr>SHEMA FSH SA PREDMLEVENJEM</vt:lpstr>
      <vt:lpstr>SHEMA FSH SA NAKNADNIM MLEVENJEM</vt:lpstr>
      <vt:lpstr>KRUPNOĆA MLEVENJA</vt:lpstr>
      <vt:lpstr>MLIN ČEKIĆAR</vt:lpstr>
      <vt:lpstr>MLEVENJE NA VALJCIMA</vt:lpstr>
      <vt:lpstr>PowerPoint Presentation</vt:lpstr>
      <vt:lpstr>MEŠALICA</vt:lpstr>
      <vt:lpstr>PowerPoint Presentation</vt:lpstr>
      <vt:lpstr>PowerPoint Presentation</vt:lpstr>
      <vt:lpstr>MEŠALICA</vt:lpstr>
      <vt:lpstr>HOMOGENIZATOR</vt:lpstr>
      <vt:lpstr>PELETIRKA</vt:lpstr>
      <vt:lpstr>HOMOGENOST SMEŠE</vt:lpstr>
      <vt:lpstr>VRSTE SMEŠA</vt:lpstr>
      <vt:lpstr>DEKLARACIJA</vt:lpstr>
      <vt:lpstr>DEKLARACIJA</vt:lpstr>
      <vt:lpstr>DEKLARACIJA</vt:lpstr>
      <vt:lpstr>PowerPoint Presentation</vt:lpstr>
      <vt:lpstr>DEKLARACIJA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Fakultet Veterinarske Medicine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PREDAVANJA - OPŠTA ISHRANA -</dc:title>
  <dc:creator>Nebojsa Jovanovic</dc:creator>
  <cp:lastModifiedBy>Dejan Perić</cp:lastModifiedBy>
  <cp:revision>164</cp:revision>
  <dcterms:created xsi:type="dcterms:W3CDTF">2005-10-13T09:30:00Z</dcterms:created>
  <dcterms:modified xsi:type="dcterms:W3CDTF">2024-12-08T11:54:42Z</dcterms:modified>
</cp:coreProperties>
</file>